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79" r:id="rId4"/>
    <p:sldId id="257" r:id="rId5"/>
    <p:sldId id="258" r:id="rId6"/>
    <p:sldId id="259" r:id="rId7"/>
    <p:sldId id="260" r:id="rId8"/>
    <p:sldId id="277" r:id="rId9"/>
    <p:sldId id="262" r:id="rId10"/>
    <p:sldId id="263" r:id="rId11"/>
    <p:sldId id="264" r:id="rId12"/>
    <p:sldId id="265" r:id="rId13"/>
    <p:sldId id="266" r:id="rId14"/>
    <p:sldId id="267" r:id="rId15"/>
    <p:sldId id="275" r:id="rId16"/>
    <p:sldId id="268" r:id="rId17"/>
    <p:sldId id="269" r:id="rId18"/>
    <p:sldId id="270" r:id="rId19"/>
    <p:sldId id="271" r:id="rId20"/>
    <p:sldId id="272"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lt-LT" smtClean="0"/>
              <a:t>Spustelėję redag. ruoš. pavad. stilių</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48A87A34-81AB-432B-8DAE-1953F412C126}"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48A87A34-81AB-432B-8DAE-1953F412C126}"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lt-LT" smtClean="0"/>
              <a:t>Spustelėję redag. ruoš. pavad. stilių</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48A87A34-81AB-432B-8DAE-1953F412C126}"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48A87A34-81AB-432B-8DAE-1953F412C126}"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lt-LT" smtClean="0"/>
              <a:t>Spustelėję redag. ruoš. pavad. stilių</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3" name="Date Placeholder 2"/>
          <p:cNvSpPr>
            <a:spLocks noGrp="1"/>
          </p:cNvSpPr>
          <p:nvPr>
            <p:ph type="dt" sz="half" idx="10"/>
          </p:nvPr>
        </p:nvSpPr>
        <p:spPr/>
        <p:txBody>
          <a:bodyPr/>
          <a:lstStyle/>
          <a:p>
            <a:fld id="{48A87A34-81AB-432B-8DAE-1953F412C126}" type="datetimeFigureOut">
              <a:rPr lang="en-US" dirty="0"/>
              <a:t>10/25/2020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lt-LT" smtClean="0"/>
              <a:t>Spustelėję redag. ruoš. pavad. stilių</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3" name="Date Placeholder 2"/>
          <p:cNvSpPr>
            <a:spLocks noGrp="1"/>
          </p:cNvSpPr>
          <p:nvPr>
            <p:ph type="dt" sz="half" idx="10"/>
          </p:nvPr>
        </p:nvSpPr>
        <p:spPr/>
        <p:txBody>
          <a:bodyPr/>
          <a:lstStyle/>
          <a:p>
            <a:fld id="{48A87A34-81AB-432B-8DAE-1953F412C126}" type="datetimeFigureOut">
              <a:rPr lang="en-US" dirty="0"/>
              <a:t>10/25/2020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t-LT" smtClean="0"/>
              <a:t>Spustelėję redag. ruoš. pavad. stilių</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lt-LT" smtClean="0"/>
              <a:t>Spustelėję redag. ruoš. pavad. stilių</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t-LT" smtClean="0"/>
              <a:t>Spustelėję redag. ruoš. pavad. stilių</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lt-LT" smtClean="0"/>
              <a:t>Spustelėję redag. ruoš. pavad. stilių</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48A87A34-81AB-432B-8DAE-1953F412C126}" type="datetimeFigureOut">
              <a:rPr lang="en-US" dirty="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t-LT" smtClean="0"/>
              <a:t>Spustelėję redag. ruoš. pavad. stilių</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2" name="Content Placeholder 3"/>
          <p:cNvSpPr>
            <a:spLocks noGrp="1"/>
          </p:cNvSpPr>
          <p:nvPr>
            <p:ph sz="quarter" idx="13"/>
          </p:nvPr>
        </p:nvSpPr>
        <p:spPr>
          <a:xfrm>
            <a:off x="913774" y="3051012"/>
            <a:ext cx="5106027" cy="274018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13" name="Content Placeholder 5"/>
          <p:cNvSpPr>
            <a:spLocks noGrp="1"/>
          </p:cNvSpPr>
          <p:nvPr>
            <p:ph sz="quarter" idx="14"/>
          </p:nvPr>
        </p:nvSpPr>
        <p:spPr>
          <a:xfrm>
            <a:off x="6172200" y="3051012"/>
            <a:ext cx="5105401" cy="2740187"/>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lt-LT" smtClean="0"/>
              <a:t>Spustelėję redag. ruoš. pavad. stilių</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48A87A34-81AB-432B-8DAE-1953F412C126}"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48A87A34-81AB-432B-8DAE-1953F412C126}" type="datetimeFigureOut">
              <a:rPr lang="en-US" dirty="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10/25/2020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normAutofit/>
          </a:bodyPr>
          <a:lstStyle/>
          <a:p>
            <a:r>
              <a:rPr lang="en-US" sz="5400" dirty="0" smtClean="0"/>
              <a:t>KOKYB</a:t>
            </a:r>
            <a:r>
              <a:rPr lang="lt-LT" sz="5400" dirty="0" smtClean="0"/>
              <a:t>ĖS KREPŠELIS</a:t>
            </a:r>
            <a:endParaRPr lang="en-US" sz="5400" dirty="0"/>
          </a:p>
        </p:txBody>
      </p:sp>
      <p:sp>
        <p:nvSpPr>
          <p:cNvPr id="3" name="Antrinis pavadinimas 2"/>
          <p:cNvSpPr>
            <a:spLocks noGrp="1"/>
          </p:cNvSpPr>
          <p:nvPr>
            <p:ph type="subTitle" idx="1"/>
          </p:nvPr>
        </p:nvSpPr>
        <p:spPr/>
        <p:txBody>
          <a:bodyPr>
            <a:normAutofit/>
          </a:bodyPr>
          <a:lstStyle/>
          <a:p>
            <a:r>
              <a:rPr lang="en-US" sz="2400" dirty="0" smtClean="0"/>
              <a:t>2020 – 10 – 26 </a:t>
            </a:r>
          </a:p>
          <a:p>
            <a:r>
              <a:rPr lang="en-US" sz="2400" dirty="0" smtClean="0"/>
              <a:t>Lab</a:t>
            </a:r>
            <a:r>
              <a:rPr lang="lt-LT" sz="2400" dirty="0" err="1" smtClean="0"/>
              <a:t>ūnava</a:t>
            </a:r>
            <a:endParaRPr lang="en-US" sz="2400"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3" y="230930"/>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81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913775" y="245031"/>
            <a:ext cx="10364451" cy="785280"/>
          </a:xfrm>
        </p:spPr>
        <p:txBody>
          <a:bodyPr/>
          <a:lstStyle/>
          <a:p>
            <a:r>
              <a:rPr lang="lt-LT" dirty="0">
                <a:latin typeface="Andalus" panose="02020603050405020304" pitchFamily="18" charset="-78"/>
                <a:cs typeface="Andalus" panose="02020603050405020304" pitchFamily="18" charset="-78"/>
              </a:rPr>
              <a:t>Kiekybiniai </a:t>
            </a:r>
            <a:r>
              <a:rPr lang="lt-LT" dirty="0" smtClean="0">
                <a:latin typeface="Andalus" panose="02020603050405020304" pitchFamily="18" charset="-78"/>
                <a:cs typeface="Andalus" panose="02020603050405020304" pitchFamily="18" charset="-78"/>
              </a:rPr>
              <a:t>rodikliai</a:t>
            </a:r>
            <a:r>
              <a:rPr lang="en-US" dirty="0" smtClean="0">
                <a:latin typeface="Andalus" panose="02020603050405020304" pitchFamily="18" charset="-78"/>
                <a:cs typeface="Andalus" panose="02020603050405020304" pitchFamily="18" charset="-78"/>
              </a:rPr>
              <a:t> (2)</a:t>
            </a:r>
            <a:endParaRPr lang="en-US" dirty="0">
              <a:latin typeface="Andalus" panose="02020603050405020304" pitchFamily="18" charset="-78"/>
              <a:cs typeface="Andalus" panose="02020603050405020304" pitchFamily="18" charset="-78"/>
            </a:endParaRPr>
          </a:p>
        </p:txBody>
      </p:sp>
      <p:sp>
        <p:nvSpPr>
          <p:cNvPr id="3" name="Turinio vietos rezervavimo ženklas 2"/>
          <p:cNvSpPr>
            <a:spLocks noGrp="1"/>
          </p:cNvSpPr>
          <p:nvPr>
            <p:ph sz="quarter" idx="13"/>
          </p:nvPr>
        </p:nvSpPr>
        <p:spPr>
          <a:xfrm>
            <a:off x="913775" y="1183244"/>
            <a:ext cx="10363826" cy="5190186"/>
          </a:xfrm>
        </p:spPr>
        <p:txBody>
          <a:bodyPr>
            <a:normAutofit fontScale="92500" lnSpcReduction="10000"/>
          </a:bodyPr>
          <a:lstStyle/>
          <a:p>
            <a:r>
              <a:rPr lang="lt-LT" dirty="0"/>
              <a:t>Bent 80 proc. mokytojų pamokose numatys skirtingas užduotis ir veiklas skirtingų gebėjimų ir poreikių mokiniams ar jų grupėms. </a:t>
            </a:r>
            <a:r>
              <a:rPr lang="lt-LT" dirty="0"/>
              <a:t> </a:t>
            </a:r>
            <a:endParaRPr lang="lt-LT" dirty="0" smtClean="0"/>
          </a:p>
          <a:p>
            <a:pPr marL="0" indent="0">
              <a:buNone/>
            </a:pPr>
            <a:r>
              <a:rPr lang="lt-LT" dirty="0" smtClean="0">
                <a:solidFill>
                  <a:schemeClr val="accent5">
                    <a:lumMod val="60000"/>
                    <a:lumOff val="40000"/>
                  </a:schemeClr>
                </a:solidFill>
              </a:rPr>
              <a:t>Remiantis </a:t>
            </a:r>
            <a:r>
              <a:rPr lang="lt-LT" dirty="0">
                <a:solidFill>
                  <a:schemeClr val="accent5">
                    <a:lumMod val="60000"/>
                    <a:lumOff val="40000"/>
                  </a:schemeClr>
                </a:solidFill>
              </a:rPr>
              <a:t>mokyklos pamokos stebėjimo protokolu, 13, 16 punktų įvertis  po 2 metų veiklos sieks 3,0, </a:t>
            </a:r>
            <a:r>
              <a:rPr lang="lt-LT" dirty="0">
                <a:solidFill>
                  <a:schemeClr val="accent5">
                    <a:lumMod val="75000"/>
                  </a:schemeClr>
                </a:solidFill>
              </a:rPr>
              <a:t>o tarpinis – 2,5. </a:t>
            </a:r>
            <a:endParaRPr lang="lt-LT" dirty="0">
              <a:solidFill>
                <a:schemeClr val="accent5">
                  <a:lumMod val="75000"/>
                </a:schemeClr>
              </a:solidFill>
            </a:endParaRPr>
          </a:p>
          <a:p>
            <a:r>
              <a:rPr lang="lt-LT" dirty="0" smtClean="0"/>
              <a:t>Ne </a:t>
            </a:r>
            <a:r>
              <a:rPr lang="lt-LT" dirty="0"/>
              <a:t>mažiau kaip du kartus per metus 5 – 10 klasių visų dalykų mokytojai organizuos ugdomąją veiklą kitose edukacinėse erdvėse. </a:t>
            </a:r>
            <a:endParaRPr lang="lt-LT" dirty="0"/>
          </a:p>
          <a:p>
            <a:pPr marL="0" indent="0">
              <a:buNone/>
            </a:pPr>
            <a:r>
              <a:rPr lang="lt-LT" dirty="0" smtClean="0">
                <a:solidFill>
                  <a:schemeClr val="accent5">
                    <a:lumMod val="60000"/>
                    <a:lumOff val="40000"/>
                  </a:schemeClr>
                </a:solidFill>
              </a:rPr>
              <a:t>Plačiojo </a:t>
            </a:r>
            <a:r>
              <a:rPr lang="lt-LT" dirty="0">
                <a:solidFill>
                  <a:schemeClr val="accent5">
                    <a:lumMod val="60000"/>
                    <a:lumOff val="40000"/>
                  </a:schemeClr>
                </a:solidFill>
              </a:rPr>
              <a:t>įsivertinimo rodiklio „Mokymasis ne mokykloje“ įvertis – 2021 m. ne žemesnis nei 2,8. </a:t>
            </a:r>
            <a:endParaRPr lang="en-US" dirty="0">
              <a:solidFill>
                <a:schemeClr val="accent5">
                  <a:lumMod val="60000"/>
                  <a:lumOff val="40000"/>
                </a:schemeClr>
              </a:solidFill>
            </a:endParaRPr>
          </a:p>
          <a:p>
            <a:r>
              <a:rPr lang="lt-LT" dirty="0"/>
              <a:t>Kiekvienas mokytojas per mokslo metus su mokiniais parengs bent 1 tarpdisciplininį projektą. </a:t>
            </a:r>
            <a:endParaRPr lang="lt-LT" dirty="0" smtClean="0"/>
          </a:p>
          <a:p>
            <a:pPr marL="0" indent="0">
              <a:buNone/>
            </a:pPr>
            <a:r>
              <a:rPr lang="lt-LT" dirty="0">
                <a:solidFill>
                  <a:schemeClr val="accent5">
                    <a:lumMod val="60000"/>
                    <a:lumOff val="40000"/>
                  </a:schemeClr>
                </a:solidFill>
              </a:rPr>
              <a:t>NŠA mokinių apklausos rodiklio “Mokykloje skatinami bendradarbiauti, padėti vieni kitiems” įvertis </a:t>
            </a:r>
            <a:r>
              <a:rPr lang="lt-LT" dirty="0" smtClean="0">
                <a:solidFill>
                  <a:schemeClr val="accent5">
                    <a:lumMod val="60000"/>
                    <a:lumOff val="40000"/>
                  </a:schemeClr>
                </a:solidFill>
              </a:rPr>
              <a:t>3,4</a:t>
            </a:r>
          </a:p>
          <a:p>
            <a:r>
              <a:rPr lang="lt-LT" dirty="0" smtClean="0"/>
              <a:t> </a:t>
            </a:r>
            <a:r>
              <a:rPr lang="lt-LT" dirty="0"/>
              <a:t>40 proc. mokinių pristatys darbus tiriamųjų darbų konferencijoje.</a:t>
            </a:r>
            <a:endParaRPr lang="lt-LT" dirty="0" smtClean="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3" y="230930"/>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20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latin typeface="Andalus" panose="02020603050405020304" pitchFamily="18" charset="-78"/>
                <a:cs typeface="Andalus" panose="02020603050405020304" pitchFamily="18" charset="-78"/>
              </a:rPr>
              <a:t>Kiekybiniai </a:t>
            </a:r>
            <a:r>
              <a:rPr lang="lt-LT" dirty="0" smtClean="0">
                <a:latin typeface="Andalus" panose="02020603050405020304" pitchFamily="18" charset="-78"/>
                <a:cs typeface="Andalus" panose="02020603050405020304" pitchFamily="18" charset="-78"/>
              </a:rPr>
              <a:t>rodikliai </a:t>
            </a:r>
            <a:r>
              <a:rPr lang="en-US" dirty="0" smtClean="0">
                <a:latin typeface="Andalus" panose="02020603050405020304" pitchFamily="18" charset="-78"/>
                <a:cs typeface="Andalus" panose="02020603050405020304" pitchFamily="18" charset="-78"/>
              </a:rPr>
              <a:t>(3)</a:t>
            </a:r>
            <a:endParaRPr lang="en-US" dirty="0">
              <a:latin typeface="Andalus" panose="02020603050405020304" pitchFamily="18" charset="-78"/>
              <a:cs typeface="Andalus" panose="02020603050405020304" pitchFamily="18" charset="-78"/>
            </a:endParaRPr>
          </a:p>
        </p:txBody>
      </p:sp>
      <p:sp>
        <p:nvSpPr>
          <p:cNvPr id="3" name="Turinio vietos rezervavimo ženklas 2"/>
          <p:cNvSpPr>
            <a:spLocks noGrp="1"/>
          </p:cNvSpPr>
          <p:nvPr>
            <p:ph sz="quarter" idx="13"/>
          </p:nvPr>
        </p:nvSpPr>
        <p:spPr>
          <a:xfrm>
            <a:off x="913774" y="1996225"/>
            <a:ext cx="10363826" cy="4417453"/>
          </a:xfrm>
        </p:spPr>
        <p:txBody>
          <a:bodyPr>
            <a:normAutofit/>
          </a:bodyPr>
          <a:lstStyle/>
          <a:p>
            <a:r>
              <a:rPr lang="lt-LT" dirty="0" smtClean="0"/>
              <a:t>Psichologai 5 </a:t>
            </a:r>
            <a:r>
              <a:rPr lang="lt-LT" dirty="0"/>
              <a:t>– 8 klasių mokiniams nustatys mokymosi stilių ir parengs rekomendacijas mokytojams.</a:t>
            </a:r>
            <a:endParaRPr lang="en-US" dirty="0"/>
          </a:p>
          <a:p>
            <a:r>
              <a:rPr lang="lt-LT" dirty="0"/>
              <a:t>80 proc. mokytojų pamokoje diferencijuos užduotis atsižvelgdami į mokinių mokymosi stilių. </a:t>
            </a:r>
            <a:endParaRPr lang="lt-LT" dirty="0" smtClean="0"/>
          </a:p>
          <a:p>
            <a:pPr marL="0" indent="0">
              <a:buNone/>
            </a:pPr>
            <a:r>
              <a:rPr lang="lt-LT" dirty="0" smtClean="0">
                <a:solidFill>
                  <a:schemeClr val="accent5">
                    <a:lumMod val="60000"/>
                    <a:lumOff val="40000"/>
                  </a:schemeClr>
                </a:solidFill>
              </a:rPr>
              <a:t>Remiantis </a:t>
            </a:r>
            <a:r>
              <a:rPr lang="lt-LT" dirty="0">
                <a:solidFill>
                  <a:schemeClr val="accent5">
                    <a:lumMod val="60000"/>
                    <a:lumOff val="40000"/>
                  </a:schemeClr>
                </a:solidFill>
              </a:rPr>
              <a:t>mokyklos pamokos stebėjimo protokolu, 3, 9 punktų įvertis po 2 metų veiklos sieks 3,0, o tarpinis – 2,</a:t>
            </a:r>
            <a:r>
              <a:rPr lang="en-US" dirty="0">
                <a:solidFill>
                  <a:schemeClr val="accent5">
                    <a:lumMod val="60000"/>
                    <a:lumOff val="40000"/>
                  </a:schemeClr>
                </a:solidFill>
              </a:rPr>
              <a:t>5</a:t>
            </a:r>
            <a:r>
              <a:rPr lang="en-US" dirty="0" smtClean="0">
                <a:solidFill>
                  <a:schemeClr val="accent5">
                    <a:lumMod val="60000"/>
                    <a:lumOff val="40000"/>
                  </a:schemeClr>
                </a:solidFill>
              </a:rPr>
              <a:t>.</a:t>
            </a:r>
            <a:endParaRPr lang="lt-LT" dirty="0" smtClean="0">
              <a:solidFill>
                <a:schemeClr val="accent5">
                  <a:lumMod val="60000"/>
                  <a:lumOff val="40000"/>
                </a:schemeClr>
              </a:solidFill>
            </a:endParaRPr>
          </a:p>
          <a:p>
            <a:r>
              <a:rPr lang="lt-LT" dirty="0"/>
              <a:t>Parengta mokyklos vidinė  socialinio emocinio ugdymo programa. </a:t>
            </a:r>
            <a:endParaRPr lang="en-US" dirty="0"/>
          </a:p>
          <a:p>
            <a:r>
              <a:rPr lang="lt-LT" dirty="0"/>
              <a:t>20 proc. 5 – 10 klasių mokinių dalyvaus šios programos veiklose. </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3" y="230930"/>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05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latin typeface="Andalus" panose="02020603050405020304" pitchFamily="18" charset="-78"/>
                <a:cs typeface="Andalus" panose="02020603050405020304" pitchFamily="18" charset="-78"/>
              </a:rPr>
              <a:t>Kiekybiniai </a:t>
            </a:r>
            <a:r>
              <a:rPr lang="lt-LT" dirty="0" smtClean="0">
                <a:latin typeface="Andalus" panose="02020603050405020304" pitchFamily="18" charset="-78"/>
                <a:cs typeface="Andalus" panose="02020603050405020304" pitchFamily="18" charset="-78"/>
              </a:rPr>
              <a:t>rodikliai</a:t>
            </a:r>
            <a:r>
              <a:rPr lang="en-US" dirty="0" smtClean="0">
                <a:latin typeface="Andalus" panose="02020603050405020304" pitchFamily="18" charset="-78"/>
                <a:cs typeface="Andalus" panose="02020603050405020304" pitchFamily="18" charset="-78"/>
              </a:rPr>
              <a:t> (4)</a:t>
            </a:r>
            <a:endParaRPr lang="en-US" dirty="0">
              <a:latin typeface="Andalus" panose="02020603050405020304" pitchFamily="18" charset="-78"/>
              <a:cs typeface="Andalus" panose="02020603050405020304" pitchFamily="18" charset="-78"/>
            </a:endParaRPr>
          </a:p>
        </p:txBody>
      </p:sp>
      <p:sp>
        <p:nvSpPr>
          <p:cNvPr id="3" name="Turinio vietos rezervavimo ženklas 2"/>
          <p:cNvSpPr>
            <a:spLocks noGrp="1"/>
          </p:cNvSpPr>
          <p:nvPr>
            <p:ph sz="quarter" idx="13"/>
          </p:nvPr>
        </p:nvSpPr>
        <p:spPr/>
        <p:txBody>
          <a:bodyPr>
            <a:normAutofit/>
          </a:bodyPr>
          <a:lstStyle/>
          <a:p>
            <a:r>
              <a:rPr lang="lt-LT" sz="2400" dirty="0"/>
              <a:t>patobulintas 2019 m. parengtas modelis apims individualų, klasės, mokyklos lygmenį.</a:t>
            </a:r>
            <a:endParaRPr lang="en-US" sz="2400" dirty="0"/>
          </a:p>
          <a:p>
            <a:r>
              <a:rPr lang="lt-LT" sz="2400" dirty="0"/>
              <a:t>Mokinių pažangos stebėjimas bus vykdomas pagal mokyklos pasirengtą tvarkos aprašą (MIP). </a:t>
            </a:r>
            <a:endParaRPr lang="lt-LT" sz="2400" dirty="0" smtClean="0"/>
          </a:p>
          <a:p>
            <a:r>
              <a:rPr lang="lt-LT" sz="2400" dirty="0"/>
              <a:t>100 proc. mokinių su klasės auklėtoju fiksuos asmeninę pažangą, kartą per mėnesį vykdys prevencinę programą „Savu keliu“, naudos „Termometrą</a:t>
            </a:r>
            <a:r>
              <a:rPr lang="lt-LT" sz="2400" dirty="0" smtClean="0"/>
              <a:t>“.</a:t>
            </a:r>
          </a:p>
          <a:p>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3" y="230930"/>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253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latin typeface="Andalus" panose="02020603050405020304" pitchFamily="18" charset="-78"/>
                <a:cs typeface="Andalus" panose="02020603050405020304" pitchFamily="18" charset="-78"/>
              </a:rPr>
              <a:t>Kiekybiniai </a:t>
            </a:r>
            <a:r>
              <a:rPr lang="lt-LT" dirty="0" smtClean="0">
                <a:latin typeface="Andalus" panose="02020603050405020304" pitchFamily="18" charset="-78"/>
                <a:cs typeface="Andalus" panose="02020603050405020304" pitchFamily="18" charset="-78"/>
              </a:rPr>
              <a:t>rodikliai</a:t>
            </a:r>
            <a:r>
              <a:rPr lang="en-US" dirty="0" smtClean="0">
                <a:latin typeface="Andalus" panose="02020603050405020304" pitchFamily="18" charset="-78"/>
                <a:cs typeface="Andalus" panose="02020603050405020304" pitchFamily="18" charset="-78"/>
              </a:rPr>
              <a:t> (1)</a:t>
            </a:r>
            <a:endParaRPr lang="en-US" dirty="0">
              <a:latin typeface="Andalus" panose="02020603050405020304" pitchFamily="18" charset="-78"/>
              <a:cs typeface="Andalus" panose="02020603050405020304" pitchFamily="18" charset="-78"/>
            </a:endParaRPr>
          </a:p>
        </p:txBody>
      </p:sp>
      <p:sp>
        <p:nvSpPr>
          <p:cNvPr id="3" name="Turinio vietos rezervavimo ženklas 2"/>
          <p:cNvSpPr>
            <a:spLocks noGrp="1"/>
          </p:cNvSpPr>
          <p:nvPr>
            <p:ph sz="quarter" idx="13"/>
          </p:nvPr>
        </p:nvSpPr>
        <p:spPr/>
        <p:txBody>
          <a:bodyPr>
            <a:normAutofit fontScale="85000" lnSpcReduction="20000"/>
          </a:bodyPr>
          <a:lstStyle/>
          <a:p>
            <a:pPr marL="0" indent="0">
              <a:buNone/>
            </a:pPr>
            <a:r>
              <a:rPr lang="lt-LT" dirty="0"/>
              <a:t>Veiks konsultaciniai centrai: </a:t>
            </a:r>
            <a:endParaRPr lang="en-US" dirty="0"/>
          </a:p>
          <a:p>
            <a:r>
              <a:rPr lang="lt-LT" dirty="0"/>
              <a:t>2 matematikos,</a:t>
            </a:r>
            <a:endParaRPr lang="en-US" dirty="0"/>
          </a:p>
          <a:p>
            <a:r>
              <a:rPr lang="lt-LT" dirty="0"/>
              <a:t>4 lietuvių kalbos ir literatūros,</a:t>
            </a:r>
            <a:endParaRPr lang="en-US" dirty="0"/>
          </a:p>
          <a:p>
            <a:r>
              <a:rPr lang="lt-LT" dirty="0"/>
              <a:t>1 gamtos mokslų, </a:t>
            </a:r>
            <a:endParaRPr lang="en-US" dirty="0"/>
          </a:p>
          <a:p>
            <a:r>
              <a:rPr lang="lt-LT" dirty="0"/>
              <a:t>1 socialinių mokslų,</a:t>
            </a:r>
            <a:endParaRPr lang="en-US" dirty="0"/>
          </a:p>
          <a:p>
            <a:r>
              <a:rPr lang="lt-LT" dirty="0"/>
              <a:t>1 užsienio kalbų</a:t>
            </a:r>
            <a:r>
              <a:rPr lang="lt-LT" dirty="0" smtClean="0"/>
              <a:t>.</a:t>
            </a:r>
          </a:p>
          <a:p>
            <a:r>
              <a:rPr lang="lt-LT" dirty="0"/>
              <a:t>Konsultaciniuose centruose </a:t>
            </a:r>
            <a:r>
              <a:rPr lang="lt-LT" dirty="0" err="1"/>
              <a:t>užsiėmimus</a:t>
            </a:r>
            <a:r>
              <a:rPr lang="lt-LT" dirty="0"/>
              <a:t>  lankys 50 proc. pagrindinio ugdymo </a:t>
            </a:r>
            <a:r>
              <a:rPr lang="lt-LT" dirty="0" err="1"/>
              <a:t>koncentro</a:t>
            </a:r>
            <a:r>
              <a:rPr lang="lt-LT" dirty="0"/>
              <a:t> mokinių, </a:t>
            </a:r>
            <a:endParaRPr lang="en-US" dirty="0"/>
          </a:p>
          <a:p>
            <a:r>
              <a:rPr lang="lt-LT" dirty="0"/>
              <a:t>socialinio emocinio ugdymo programą – 20 proc. mokinių.</a:t>
            </a:r>
            <a:endParaRPr lang="en-US" dirty="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3" y="230930"/>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10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latin typeface="Andalus" panose="02020603050405020304" pitchFamily="18" charset="-78"/>
                <a:cs typeface="Andalus" panose="02020603050405020304" pitchFamily="18" charset="-78"/>
              </a:rPr>
              <a:t>Kiekybiniai </a:t>
            </a:r>
            <a:r>
              <a:rPr lang="lt-LT" dirty="0" smtClean="0">
                <a:latin typeface="Andalus" panose="02020603050405020304" pitchFamily="18" charset="-78"/>
                <a:cs typeface="Andalus" panose="02020603050405020304" pitchFamily="18" charset="-78"/>
              </a:rPr>
              <a:t>rodikliai</a:t>
            </a:r>
            <a:r>
              <a:rPr lang="en-US" dirty="0" smtClean="0">
                <a:latin typeface="Andalus" panose="02020603050405020304" pitchFamily="18" charset="-78"/>
                <a:cs typeface="Andalus" panose="02020603050405020304" pitchFamily="18" charset="-78"/>
              </a:rPr>
              <a:t> (2)</a:t>
            </a:r>
            <a:endParaRPr lang="en-US" dirty="0">
              <a:latin typeface="Andalus" panose="02020603050405020304" pitchFamily="18" charset="-78"/>
              <a:cs typeface="Andalus" panose="02020603050405020304" pitchFamily="18" charset="-78"/>
            </a:endParaRPr>
          </a:p>
        </p:txBody>
      </p:sp>
      <p:sp>
        <p:nvSpPr>
          <p:cNvPr id="3" name="Turinio vietos rezervavimo ženklas 2"/>
          <p:cNvSpPr>
            <a:spLocks noGrp="1"/>
          </p:cNvSpPr>
          <p:nvPr>
            <p:ph sz="quarter" idx="13"/>
          </p:nvPr>
        </p:nvSpPr>
        <p:spPr/>
        <p:txBody>
          <a:bodyPr>
            <a:normAutofit/>
          </a:bodyPr>
          <a:lstStyle/>
          <a:p>
            <a:r>
              <a:rPr lang="en-US" sz="2400" dirty="0" smtClean="0"/>
              <a:t>Bus </a:t>
            </a:r>
            <a:r>
              <a:rPr lang="lt-LT" sz="2400" dirty="0" smtClean="0"/>
              <a:t>Parengtas </a:t>
            </a:r>
            <a:r>
              <a:rPr lang="lt-LT" sz="2400" dirty="0"/>
              <a:t>visos dienos mokyklos veiklos tvarkos aprašas</a:t>
            </a:r>
            <a:r>
              <a:rPr lang="lt-LT" sz="2400" dirty="0" smtClean="0"/>
              <a:t>.</a:t>
            </a:r>
          </a:p>
          <a:p>
            <a:r>
              <a:rPr lang="lt-LT" sz="2400" dirty="0"/>
              <a:t>Vyks konsultacijos, paskaitos tėvams „Kaip padėti vaikui mokytis“  (iki 3 per mokslo metus</a:t>
            </a:r>
            <a:r>
              <a:rPr lang="lt-LT" sz="2400" dirty="0" smtClean="0"/>
              <a:t>).</a:t>
            </a:r>
            <a:endParaRPr lang="en-US" sz="2400" dirty="0"/>
          </a:p>
          <a:p>
            <a:r>
              <a:rPr lang="lt-LT" sz="2400" dirty="0"/>
              <a:t>50 proc. tėvų dalyvaus konsultacijose, paskaitose.</a:t>
            </a:r>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3" y="230930"/>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52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913775" y="618517"/>
            <a:ext cx="10364451" cy="5172682"/>
          </a:xfrm>
        </p:spPr>
        <p:txBody>
          <a:bodyPr>
            <a:normAutofit/>
          </a:bodyPr>
          <a:lstStyle/>
          <a:p>
            <a:r>
              <a:rPr lang="en-US" sz="6000" dirty="0" err="1" smtClean="0">
                <a:latin typeface="Andalus" panose="02020603050405020304" pitchFamily="18" charset="-78"/>
                <a:cs typeface="Andalus" panose="02020603050405020304" pitchFamily="18" charset="-78"/>
              </a:rPr>
              <a:t>Kokybiniai</a:t>
            </a:r>
            <a:r>
              <a:rPr lang="en-US" sz="6000" dirty="0" smtClean="0">
                <a:latin typeface="Andalus" panose="02020603050405020304" pitchFamily="18" charset="-78"/>
                <a:cs typeface="Andalus" panose="02020603050405020304" pitchFamily="18" charset="-78"/>
              </a:rPr>
              <a:t> </a:t>
            </a:r>
            <a:r>
              <a:rPr lang="en-US" sz="6000" dirty="0" err="1" smtClean="0">
                <a:latin typeface="Andalus" panose="02020603050405020304" pitchFamily="18" charset="-78"/>
                <a:cs typeface="Andalus" panose="02020603050405020304" pitchFamily="18" charset="-78"/>
              </a:rPr>
              <a:t>rodikliai</a:t>
            </a:r>
            <a:endParaRPr lang="en-US" sz="6000" dirty="0">
              <a:latin typeface="Andalus" panose="02020603050405020304" pitchFamily="18" charset="-78"/>
              <a:cs typeface="Andalus" panose="02020603050405020304" pitchFamily="18" charset="-78"/>
            </a:endParaRPr>
          </a:p>
        </p:txBody>
      </p:sp>
      <p:sp>
        <p:nvSpPr>
          <p:cNvPr id="3" name="Turinio vietos rezervavimo ženklas 2"/>
          <p:cNvSpPr>
            <a:spLocks noGrp="1"/>
          </p:cNvSpPr>
          <p:nvPr>
            <p:ph sz="quarter" idx="13"/>
          </p:nvPr>
        </p:nvSpPr>
        <p:spPr>
          <a:xfrm>
            <a:off x="913774" y="5228823"/>
            <a:ext cx="10363826" cy="562376"/>
          </a:xfrm>
        </p:spPr>
        <p:txBody>
          <a:bodyPr/>
          <a:lstStyle/>
          <a:p>
            <a:pPr marL="0" indent="0">
              <a:buNone/>
            </a:pPr>
            <a:endParaRPr lang="en-US" dirty="0"/>
          </a:p>
        </p:txBody>
      </p:sp>
    </p:spTree>
    <p:extLst>
      <p:ext uri="{BB962C8B-B14F-4D97-AF65-F5344CB8AC3E}">
        <p14:creationId xmlns:p14="http://schemas.microsoft.com/office/powerpoint/2010/main" val="2233538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latin typeface="Andalus" panose="02020603050405020304" pitchFamily="18" charset="-78"/>
                <a:cs typeface="Andalus" panose="02020603050405020304" pitchFamily="18" charset="-78"/>
              </a:rPr>
              <a:t>Kokybiniai rodikliai (</a:t>
            </a:r>
            <a:r>
              <a:rPr lang="en-US" dirty="0" smtClean="0">
                <a:latin typeface="Andalus" panose="02020603050405020304" pitchFamily="18" charset="-78"/>
                <a:cs typeface="Andalus" panose="02020603050405020304" pitchFamily="18" charset="-78"/>
              </a:rPr>
              <a:t>1)</a:t>
            </a:r>
            <a:endParaRPr lang="en-US" dirty="0">
              <a:latin typeface="Andalus" panose="02020603050405020304" pitchFamily="18" charset="-78"/>
              <a:cs typeface="Andalus" panose="02020603050405020304" pitchFamily="18" charset="-78"/>
            </a:endParaRPr>
          </a:p>
        </p:txBody>
      </p:sp>
      <p:sp>
        <p:nvSpPr>
          <p:cNvPr id="3" name="Turinio vietos rezervavimo ženklas 2"/>
          <p:cNvSpPr>
            <a:spLocks noGrp="1"/>
          </p:cNvSpPr>
          <p:nvPr>
            <p:ph sz="quarter" idx="13"/>
          </p:nvPr>
        </p:nvSpPr>
        <p:spPr/>
        <p:txBody>
          <a:bodyPr>
            <a:normAutofit/>
          </a:bodyPr>
          <a:lstStyle/>
          <a:p>
            <a:r>
              <a:rPr lang="lt-LT" sz="2800" dirty="0" smtClean="0"/>
              <a:t> </a:t>
            </a:r>
            <a:r>
              <a:rPr lang="lt-LT" sz="2800" dirty="0">
                <a:solidFill>
                  <a:schemeClr val="accent4">
                    <a:lumMod val="75000"/>
                  </a:schemeClr>
                </a:solidFill>
              </a:rPr>
              <a:t>5 – 8 klasių mokinių visų mokomųjų dalykų metinių ugdymo(</a:t>
            </a:r>
            <a:r>
              <a:rPr lang="lt-LT" sz="2800" dirty="0" err="1">
                <a:solidFill>
                  <a:schemeClr val="accent4">
                    <a:lumMod val="75000"/>
                  </a:schemeClr>
                </a:solidFill>
              </a:rPr>
              <a:t>si</a:t>
            </a:r>
            <a:r>
              <a:rPr lang="lt-LT" sz="2800" dirty="0">
                <a:solidFill>
                  <a:schemeClr val="accent4">
                    <a:lumMod val="75000"/>
                  </a:schemeClr>
                </a:solidFill>
              </a:rPr>
              <a:t>) rezultatų kokybinis rodiklis 2022 m.  padidės 2 proc.</a:t>
            </a:r>
            <a:endParaRPr lang="en-US" sz="2800" dirty="0">
              <a:solidFill>
                <a:schemeClr val="accent4">
                  <a:lumMod val="75000"/>
                </a:schemeClr>
              </a:solidFill>
            </a:endParaRPr>
          </a:p>
          <a:p>
            <a:pPr marL="0" indent="0">
              <a:buNone/>
            </a:pPr>
            <a:r>
              <a:rPr lang="lt-LT" sz="2800" i="1" dirty="0">
                <a:solidFill>
                  <a:schemeClr val="accent4">
                    <a:lumMod val="60000"/>
                    <a:lumOff val="40000"/>
                  </a:schemeClr>
                </a:solidFill>
              </a:rPr>
              <a:t>(2019 – 2020 m. m. 5 – 8 klasių mokinių visų mokomųjų dalykų metinių ugdymo(</a:t>
            </a:r>
            <a:r>
              <a:rPr lang="lt-LT" sz="2800" i="1" dirty="0" err="1">
                <a:solidFill>
                  <a:schemeClr val="accent4">
                    <a:lumMod val="60000"/>
                    <a:lumOff val="40000"/>
                  </a:schemeClr>
                </a:solidFill>
              </a:rPr>
              <a:t>si</a:t>
            </a:r>
            <a:r>
              <a:rPr lang="lt-LT" sz="2800" i="1" dirty="0">
                <a:solidFill>
                  <a:schemeClr val="accent4">
                    <a:lumMod val="60000"/>
                    <a:lumOff val="40000"/>
                  </a:schemeClr>
                </a:solidFill>
              </a:rPr>
              <a:t>) rezultatų kokybinis rodiklis – 30,8 proc.). </a:t>
            </a:r>
            <a:endParaRPr lang="en-US" sz="2800" i="1" dirty="0">
              <a:solidFill>
                <a:schemeClr val="accent4">
                  <a:lumMod val="60000"/>
                  <a:lumOff val="40000"/>
                </a:schemeClr>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3" y="230930"/>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2830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solidFill>
                  <a:prstClr val="black"/>
                </a:solidFill>
                <a:latin typeface="Andalus" panose="02020603050405020304" pitchFamily="18" charset="-78"/>
                <a:cs typeface="Andalus" panose="02020603050405020304" pitchFamily="18" charset="-78"/>
              </a:rPr>
              <a:t>Kokybiniai </a:t>
            </a:r>
            <a:r>
              <a:rPr lang="lt-LT" dirty="0" smtClean="0">
                <a:solidFill>
                  <a:prstClr val="black"/>
                </a:solidFill>
                <a:latin typeface="Andalus" panose="02020603050405020304" pitchFamily="18" charset="-78"/>
                <a:cs typeface="Andalus" panose="02020603050405020304" pitchFamily="18" charset="-78"/>
              </a:rPr>
              <a:t>rodikliai</a:t>
            </a:r>
            <a:r>
              <a:rPr lang="en-US" dirty="0" smtClean="0">
                <a:solidFill>
                  <a:prstClr val="black"/>
                </a:solidFill>
                <a:latin typeface="Andalus" panose="02020603050405020304" pitchFamily="18" charset="-78"/>
                <a:cs typeface="Andalus" panose="02020603050405020304" pitchFamily="18" charset="-78"/>
              </a:rPr>
              <a:t> (2)</a:t>
            </a:r>
            <a:endParaRPr lang="en-US" dirty="0">
              <a:latin typeface="Andalus" panose="02020603050405020304" pitchFamily="18" charset="-78"/>
              <a:cs typeface="Andalus" panose="02020603050405020304" pitchFamily="18" charset="-78"/>
            </a:endParaRPr>
          </a:p>
        </p:txBody>
      </p:sp>
      <p:sp>
        <p:nvSpPr>
          <p:cNvPr id="3" name="Turinio vietos rezervavimo ženklas 2"/>
          <p:cNvSpPr>
            <a:spLocks noGrp="1"/>
          </p:cNvSpPr>
          <p:nvPr>
            <p:ph sz="quarter" idx="13"/>
          </p:nvPr>
        </p:nvSpPr>
        <p:spPr/>
        <p:txBody>
          <a:bodyPr>
            <a:normAutofit/>
          </a:bodyPr>
          <a:lstStyle/>
          <a:p>
            <a:r>
              <a:rPr lang="lt-LT" sz="2800" dirty="0">
                <a:solidFill>
                  <a:schemeClr val="accent6">
                    <a:lumMod val="50000"/>
                  </a:schemeClr>
                </a:solidFill>
              </a:rPr>
              <a:t>5 – 8 klasių  visų mokomųjų dalykų metinių įvertinimų duomenimis nepatenkinamai besimokančių mokinių 2022 m. sumažės iki 3 proc. </a:t>
            </a:r>
            <a:endParaRPr lang="en-US" sz="2800" dirty="0">
              <a:solidFill>
                <a:schemeClr val="accent6">
                  <a:lumMod val="50000"/>
                </a:schemeClr>
              </a:solidFill>
            </a:endParaRPr>
          </a:p>
          <a:p>
            <a:pPr marL="0" indent="0">
              <a:buNone/>
            </a:pPr>
            <a:r>
              <a:rPr lang="lt-LT" sz="2800" i="1" dirty="0">
                <a:solidFill>
                  <a:schemeClr val="accent6">
                    <a:lumMod val="60000"/>
                    <a:lumOff val="40000"/>
                  </a:schemeClr>
                </a:solidFill>
              </a:rPr>
              <a:t>(2020 m. metinių įvertinimų duomenimis nepatenkinamai besimokančių 5 – 8 klasių mokinių – 6 proc.).</a:t>
            </a:r>
            <a:endParaRPr lang="en-US" sz="2800" i="1" dirty="0">
              <a:solidFill>
                <a:schemeClr val="accent6">
                  <a:lumMod val="60000"/>
                  <a:lumOff val="40000"/>
                </a:schemeClr>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3" y="230930"/>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995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solidFill>
                  <a:prstClr val="black"/>
                </a:solidFill>
                <a:latin typeface="Andalus" panose="02020603050405020304" pitchFamily="18" charset="-78"/>
                <a:cs typeface="Andalus" panose="02020603050405020304" pitchFamily="18" charset="-78"/>
              </a:rPr>
              <a:t>Kokybiniai </a:t>
            </a:r>
            <a:r>
              <a:rPr lang="lt-LT" dirty="0" smtClean="0">
                <a:solidFill>
                  <a:prstClr val="black"/>
                </a:solidFill>
                <a:latin typeface="Andalus" panose="02020603050405020304" pitchFamily="18" charset="-78"/>
                <a:cs typeface="Andalus" panose="02020603050405020304" pitchFamily="18" charset="-78"/>
              </a:rPr>
              <a:t>rodikliai</a:t>
            </a:r>
            <a:r>
              <a:rPr lang="en-US" dirty="0" smtClean="0">
                <a:solidFill>
                  <a:prstClr val="black"/>
                </a:solidFill>
                <a:latin typeface="Andalus" panose="02020603050405020304" pitchFamily="18" charset="-78"/>
                <a:cs typeface="Andalus" panose="02020603050405020304" pitchFamily="18" charset="-78"/>
              </a:rPr>
              <a:t> (3)</a:t>
            </a:r>
            <a:endParaRPr lang="en-US" dirty="0">
              <a:latin typeface="Andalus" panose="02020603050405020304" pitchFamily="18" charset="-78"/>
              <a:cs typeface="Andalus" panose="02020603050405020304" pitchFamily="18" charset="-78"/>
            </a:endParaRPr>
          </a:p>
        </p:txBody>
      </p:sp>
      <p:sp>
        <p:nvSpPr>
          <p:cNvPr id="3" name="Turinio vietos rezervavimo ženklas 2"/>
          <p:cNvSpPr>
            <a:spLocks noGrp="1"/>
          </p:cNvSpPr>
          <p:nvPr>
            <p:ph sz="quarter" idx="13"/>
          </p:nvPr>
        </p:nvSpPr>
        <p:spPr>
          <a:xfrm>
            <a:off x="913774" y="2073499"/>
            <a:ext cx="10363826" cy="4121239"/>
          </a:xfrm>
        </p:spPr>
        <p:txBody>
          <a:bodyPr>
            <a:noAutofit/>
          </a:bodyPr>
          <a:lstStyle/>
          <a:p>
            <a:r>
              <a:rPr lang="lt-LT" sz="2800" dirty="0">
                <a:solidFill>
                  <a:schemeClr val="accent1">
                    <a:lumMod val="75000"/>
                  </a:schemeClr>
                </a:solidFill>
              </a:rPr>
              <a:t>Pagal 2022 m. metinius ugdymo(</a:t>
            </a:r>
            <a:r>
              <a:rPr lang="lt-LT" sz="2800" dirty="0" err="1">
                <a:solidFill>
                  <a:schemeClr val="accent1">
                    <a:lumMod val="75000"/>
                  </a:schemeClr>
                </a:solidFill>
              </a:rPr>
              <a:t>si</a:t>
            </a:r>
            <a:r>
              <a:rPr lang="lt-LT" sz="2800" dirty="0">
                <a:solidFill>
                  <a:schemeClr val="accent1">
                    <a:lumMod val="75000"/>
                  </a:schemeClr>
                </a:solidFill>
              </a:rPr>
              <a:t>) rezultatus pagrindinio ugdymo </a:t>
            </a:r>
            <a:r>
              <a:rPr lang="lt-LT" sz="2800" dirty="0" err="1">
                <a:solidFill>
                  <a:schemeClr val="accent1">
                    <a:lumMod val="75000"/>
                  </a:schemeClr>
                </a:solidFill>
              </a:rPr>
              <a:t>koncentre</a:t>
            </a:r>
            <a:r>
              <a:rPr lang="lt-LT" sz="2800" dirty="0">
                <a:solidFill>
                  <a:schemeClr val="accent1">
                    <a:lumMod val="75000"/>
                  </a:schemeClr>
                </a:solidFill>
              </a:rPr>
              <a:t> 2 proc. padidės mokinių, besimokančių pagrindiniu lygiu gamtos mokslus ir technologijas. </a:t>
            </a:r>
            <a:endParaRPr lang="lt-LT" sz="2800" dirty="0" smtClean="0">
              <a:solidFill>
                <a:schemeClr val="accent1">
                  <a:lumMod val="75000"/>
                </a:schemeClr>
              </a:solidFill>
            </a:endParaRPr>
          </a:p>
          <a:p>
            <a:pPr marL="0" indent="0">
              <a:buNone/>
            </a:pPr>
            <a:r>
              <a:rPr lang="lt-LT" sz="2800" i="1" dirty="0" smtClean="0">
                <a:solidFill>
                  <a:schemeClr val="accent1">
                    <a:lumMod val="60000"/>
                    <a:lumOff val="40000"/>
                  </a:schemeClr>
                </a:solidFill>
              </a:rPr>
              <a:t>(</a:t>
            </a:r>
            <a:r>
              <a:rPr lang="lt-LT" sz="2800" i="1" dirty="0">
                <a:solidFill>
                  <a:schemeClr val="accent1">
                    <a:lumMod val="60000"/>
                    <a:lumOff val="40000"/>
                  </a:schemeClr>
                </a:solidFill>
              </a:rPr>
              <a:t>2019 – 2020 m. m. gamtos mokslų ir technologijų  (gamtos ir žmogaus, biologijos, chemijos, fizikos ir technologijų) dalykus besimokančių pagrindiniu lygiu buvo 34 proc. pagrindinio ugdymo </a:t>
            </a:r>
            <a:r>
              <a:rPr lang="lt-LT" sz="2800" i="1" dirty="0" err="1">
                <a:solidFill>
                  <a:schemeClr val="accent1">
                    <a:lumMod val="60000"/>
                    <a:lumOff val="40000"/>
                  </a:schemeClr>
                </a:solidFill>
              </a:rPr>
              <a:t>koncentro</a:t>
            </a:r>
            <a:r>
              <a:rPr lang="lt-LT" sz="2800" i="1" dirty="0">
                <a:solidFill>
                  <a:schemeClr val="accent1">
                    <a:lumMod val="60000"/>
                    <a:lumOff val="40000"/>
                  </a:schemeClr>
                </a:solidFill>
              </a:rPr>
              <a:t> mokinių.)</a:t>
            </a:r>
            <a:endParaRPr lang="en-US" sz="2800" i="1" dirty="0">
              <a:solidFill>
                <a:schemeClr val="accent1">
                  <a:lumMod val="60000"/>
                  <a:lumOff val="40000"/>
                </a:schemeClr>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3" y="230930"/>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354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solidFill>
                  <a:prstClr val="black"/>
                </a:solidFill>
                <a:latin typeface="Andalus" panose="02020603050405020304" pitchFamily="18" charset="-78"/>
                <a:cs typeface="Andalus" panose="02020603050405020304" pitchFamily="18" charset="-78"/>
              </a:rPr>
              <a:t>Kokybiniai </a:t>
            </a:r>
            <a:r>
              <a:rPr lang="lt-LT" dirty="0" smtClean="0">
                <a:solidFill>
                  <a:prstClr val="black"/>
                </a:solidFill>
                <a:latin typeface="Andalus" panose="02020603050405020304" pitchFamily="18" charset="-78"/>
                <a:cs typeface="Andalus" panose="02020603050405020304" pitchFamily="18" charset="-78"/>
              </a:rPr>
              <a:t>rodikliai</a:t>
            </a:r>
            <a:r>
              <a:rPr lang="en-US" dirty="0" smtClean="0">
                <a:solidFill>
                  <a:prstClr val="black"/>
                </a:solidFill>
                <a:latin typeface="Andalus" panose="02020603050405020304" pitchFamily="18" charset="-78"/>
                <a:cs typeface="Andalus" panose="02020603050405020304" pitchFamily="18" charset="-78"/>
              </a:rPr>
              <a:t> (4)</a:t>
            </a:r>
            <a:endParaRPr lang="en-US" dirty="0">
              <a:latin typeface="Andalus" panose="02020603050405020304" pitchFamily="18" charset="-78"/>
              <a:cs typeface="Andalus" panose="02020603050405020304" pitchFamily="18" charset="-78"/>
            </a:endParaRPr>
          </a:p>
        </p:txBody>
      </p:sp>
      <p:sp>
        <p:nvSpPr>
          <p:cNvPr id="3" name="Turinio vietos rezervavimo ženklas 2"/>
          <p:cNvSpPr>
            <a:spLocks noGrp="1"/>
          </p:cNvSpPr>
          <p:nvPr>
            <p:ph sz="quarter" idx="13"/>
          </p:nvPr>
        </p:nvSpPr>
        <p:spPr/>
        <p:txBody>
          <a:bodyPr/>
          <a:lstStyle/>
          <a:p>
            <a:r>
              <a:rPr lang="lt-LT" sz="2800" dirty="0">
                <a:solidFill>
                  <a:schemeClr val="accent3">
                    <a:lumMod val="75000"/>
                  </a:schemeClr>
                </a:solidFill>
              </a:rPr>
              <a:t>5 – 8 klasių mokinių visų mokomųjų dalykų  metinis pažangumo vidurkis 2022 m. padidės ne mažiau kaip 2 proc. </a:t>
            </a:r>
            <a:endParaRPr lang="en-US" sz="2800" dirty="0">
              <a:solidFill>
                <a:schemeClr val="accent3">
                  <a:lumMod val="75000"/>
                </a:schemeClr>
              </a:solidFill>
            </a:endParaRPr>
          </a:p>
          <a:p>
            <a:pPr marL="0" indent="0">
              <a:buNone/>
            </a:pPr>
            <a:r>
              <a:rPr lang="lt-LT" sz="2800" i="1" dirty="0">
                <a:solidFill>
                  <a:schemeClr val="accent3">
                    <a:lumMod val="60000"/>
                    <a:lumOff val="40000"/>
                  </a:schemeClr>
                </a:solidFill>
              </a:rPr>
              <a:t>(2019 – 2020 m. m. 5 – 8 klasių mokinių visų mokomųjų dalykų pažangumas siekia 88 proc.).</a:t>
            </a:r>
            <a:endParaRPr lang="en-US" sz="2800" i="1" dirty="0">
              <a:solidFill>
                <a:schemeClr val="accent3">
                  <a:lumMod val="60000"/>
                  <a:lumOff val="40000"/>
                </a:schemeClr>
              </a:solidFill>
            </a:endParaRP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3" y="230930"/>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743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en-US" sz="4000" dirty="0" err="1" smtClean="0">
                <a:latin typeface="Andalus" panose="02020603050405020304" pitchFamily="18" charset="-78"/>
                <a:cs typeface="Andalus" panose="02020603050405020304" pitchFamily="18" charset="-78"/>
              </a:rPr>
              <a:t>Darbo</a:t>
            </a:r>
            <a:r>
              <a:rPr lang="en-US" sz="4000" dirty="0" smtClean="0">
                <a:latin typeface="Andalus" panose="02020603050405020304" pitchFamily="18" charset="-78"/>
                <a:cs typeface="Andalus" panose="02020603050405020304" pitchFamily="18" charset="-78"/>
              </a:rPr>
              <a:t> </a:t>
            </a:r>
            <a:r>
              <a:rPr lang="en-US" sz="4000" dirty="0" err="1" smtClean="0">
                <a:latin typeface="Andalus" panose="02020603050405020304" pitchFamily="18" charset="-78"/>
                <a:cs typeface="Andalus" panose="02020603050405020304" pitchFamily="18" charset="-78"/>
              </a:rPr>
              <a:t>grup</a:t>
            </a:r>
            <a:r>
              <a:rPr lang="lt-LT" sz="4000" dirty="0">
                <a:latin typeface="Andalus" panose="02020603050405020304" pitchFamily="18" charset="-78"/>
                <a:cs typeface="Andalus" panose="02020603050405020304" pitchFamily="18" charset="-78"/>
              </a:rPr>
              <a:t>ė</a:t>
            </a:r>
            <a:endParaRPr lang="en-US" sz="4000" dirty="0">
              <a:latin typeface="Andalus" panose="02020603050405020304" pitchFamily="18" charset="-78"/>
              <a:cs typeface="Andalus" panose="02020603050405020304" pitchFamily="18" charset="-78"/>
            </a:endParaRPr>
          </a:p>
        </p:txBody>
      </p:sp>
      <p:sp>
        <p:nvSpPr>
          <p:cNvPr id="3" name="Turinio vietos rezervavimo ženklas 2"/>
          <p:cNvSpPr>
            <a:spLocks noGrp="1"/>
          </p:cNvSpPr>
          <p:nvPr>
            <p:ph sz="quarter" idx="13"/>
          </p:nvPr>
        </p:nvSpPr>
        <p:spPr/>
        <p:txBody>
          <a:bodyPr/>
          <a:lstStyle/>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3" y="230930"/>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030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913774" y="348061"/>
            <a:ext cx="10364451" cy="1596177"/>
          </a:xfrm>
        </p:spPr>
        <p:txBody>
          <a:bodyPr>
            <a:normAutofit/>
          </a:bodyPr>
          <a:lstStyle/>
          <a:p>
            <a:pPr lvl="0">
              <a:lnSpc>
                <a:spcPct val="120000"/>
              </a:lnSpc>
              <a:spcBef>
                <a:spcPts val="1000"/>
              </a:spcBef>
              <a:buClr>
                <a:prstClr val="black"/>
              </a:buClr>
            </a:pPr>
            <a:r>
              <a:rPr lang="en-US" sz="3200" dirty="0" err="1" smtClean="0">
                <a:latin typeface="Andalus" panose="02020603050405020304" pitchFamily="18" charset="-78"/>
                <a:cs typeface="Andalus" panose="02020603050405020304" pitchFamily="18" charset="-78"/>
              </a:rPr>
              <a:t>Prek</a:t>
            </a:r>
            <a:r>
              <a:rPr lang="lt-LT" sz="3200" dirty="0" smtClean="0">
                <a:latin typeface="Andalus" panose="02020603050405020304" pitchFamily="18" charset="-78"/>
                <a:cs typeface="Andalus" panose="02020603050405020304" pitchFamily="18" charset="-78"/>
              </a:rPr>
              <a:t>ės ir paslaugos </a:t>
            </a:r>
            <a:r>
              <a:rPr lang="en-US" sz="3200" dirty="0" smtClean="0">
                <a:latin typeface="Andalus" panose="02020603050405020304" pitchFamily="18" charset="-78"/>
                <a:cs typeface="Andalus" panose="02020603050405020304" pitchFamily="18" charset="-78"/>
              </a:rPr>
              <a:t>2020-2021 </a:t>
            </a:r>
            <a:r>
              <a:rPr lang="en-US" sz="3200" dirty="0" err="1" smtClean="0">
                <a:latin typeface="Andalus" panose="02020603050405020304" pitchFamily="18" charset="-78"/>
                <a:cs typeface="Andalus" panose="02020603050405020304" pitchFamily="18" charset="-78"/>
              </a:rPr>
              <a:t>m.m.</a:t>
            </a:r>
            <a:r>
              <a:rPr lang="lt-LT" sz="3200" dirty="0" smtClean="0">
                <a:latin typeface="Andalus" panose="02020603050405020304" pitchFamily="18" charset="-78"/>
                <a:cs typeface="Andalus" panose="02020603050405020304" pitchFamily="18" charset="-78"/>
              </a:rPr>
              <a:t> </a:t>
            </a:r>
            <a:r>
              <a:rPr lang="lt-LT" sz="3200" dirty="0" smtClean="0">
                <a:latin typeface="Calibri" panose="020F0502020204030204" pitchFamily="34" charset="0"/>
              </a:rPr>
              <a:t/>
            </a:r>
            <a:br>
              <a:rPr lang="lt-LT" sz="3200" dirty="0" smtClean="0">
                <a:latin typeface="Calibri" panose="020F0502020204030204" pitchFamily="34" charset="0"/>
              </a:rPr>
            </a:br>
            <a:r>
              <a:rPr lang="en-US" sz="3200" b="1" dirty="0" smtClean="0">
                <a:solidFill>
                  <a:prstClr val="black"/>
                </a:solidFill>
                <a:latin typeface="Calibri" panose="020F0502020204030204" pitchFamily="34" charset="0"/>
                <a:ea typeface="+mn-ea"/>
                <a:cs typeface="+mn-cs"/>
              </a:rPr>
              <a:t>20532,00</a:t>
            </a:r>
            <a:r>
              <a:rPr lang="en-US" sz="3200" dirty="0" smtClean="0">
                <a:solidFill>
                  <a:prstClr val="black"/>
                </a:solidFill>
                <a:latin typeface="Calibri" panose="020F0502020204030204" pitchFamily="34" charset="0"/>
                <a:ea typeface="+mn-ea"/>
                <a:cs typeface="+mn-cs"/>
              </a:rPr>
              <a:t> </a:t>
            </a:r>
            <a:r>
              <a:rPr lang="lt-LT" sz="3200" dirty="0" err="1">
                <a:solidFill>
                  <a:prstClr val="black"/>
                </a:solidFill>
                <a:latin typeface="Calibri" panose="020F0502020204030204" pitchFamily="34" charset="0"/>
                <a:ea typeface="+mn-ea"/>
                <a:cs typeface="+mn-cs"/>
              </a:rPr>
              <a:t>Eur</a:t>
            </a:r>
            <a:r>
              <a:rPr lang="lt-LT" sz="3200" dirty="0" smtClean="0">
                <a:solidFill>
                  <a:prstClr val="black"/>
                </a:solidFill>
                <a:latin typeface="Calibri" panose="020F0502020204030204" pitchFamily="34" charset="0"/>
                <a:ea typeface="+mn-ea"/>
                <a:cs typeface="+mn-cs"/>
              </a:rPr>
              <a:t>.</a:t>
            </a:r>
            <a:r>
              <a:rPr lang="en-US" sz="3200" dirty="0" smtClean="0">
                <a:solidFill>
                  <a:prstClr val="black"/>
                </a:solidFill>
                <a:latin typeface="Calibri" panose="020F0502020204030204" pitchFamily="34" charset="0"/>
                <a:ea typeface="+mn-ea"/>
                <a:cs typeface="+mn-cs"/>
              </a:rPr>
              <a:t> </a:t>
            </a:r>
            <a:r>
              <a:rPr lang="en-US" sz="3200" dirty="0" smtClean="0">
                <a:solidFill>
                  <a:prstClr val="black"/>
                </a:solidFill>
                <a:ea typeface="+mn-ea"/>
                <a:cs typeface="+mn-cs"/>
              </a:rPr>
              <a:t>(1)</a:t>
            </a:r>
            <a:endParaRPr lang="en-US" sz="3200" dirty="0"/>
          </a:p>
        </p:txBody>
      </p:sp>
      <p:sp>
        <p:nvSpPr>
          <p:cNvPr id="3" name="Turinio vietos rezervavimo ženklas 2"/>
          <p:cNvSpPr>
            <a:spLocks noGrp="1"/>
          </p:cNvSpPr>
          <p:nvPr>
            <p:ph sz="quarter" idx="13"/>
          </p:nvPr>
        </p:nvSpPr>
        <p:spPr>
          <a:xfrm>
            <a:off x="913774" y="1944239"/>
            <a:ext cx="10363826" cy="4469440"/>
          </a:xfrm>
        </p:spPr>
        <p:txBody>
          <a:bodyPr>
            <a:normAutofit fontScale="92500" lnSpcReduction="10000"/>
          </a:bodyPr>
          <a:lstStyle/>
          <a:p>
            <a:r>
              <a:rPr lang="en-US" dirty="0" err="1"/>
              <a:t>Seminarai</a:t>
            </a:r>
            <a:r>
              <a:rPr lang="en-US" dirty="0"/>
              <a:t> </a:t>
            </a:r>
            <a:r>
              <a:rPr lang="en-US" dirty="0" smtClean="0"/>
              <a:t>;</a:t>
            </a:r>
          </a:p>
          <a:p>
            <a:r>
              <a:rPr lang="en-US" dirty="0" err="1"/>
              <a:t>Reflectus</a:t>
            </a:r>
            <a:r>
              <a:rPr lang="en-US" dirty="0"/>
              <a:t> </a:t>
            </a:r>
            <a:r>
              <a:rPr lang="en-US" dirty="0" err="1"/>
              <a:t>sistema</a:t>
            </a:r>
            <a:r>
              <a:rPr lang="en-US" dirty="0"/>
              <a:t> </a:t>
            </a:r>
            <a:r>
              <a:rPr lang="en-US" dirty="0" smtClean="0"/>
              <a:t>;</a:t>
            </a:r>
          </a:p>
          <a:p>
            <a:r>
              <a:rPr lang="lt-LT" dirty="0" smtClean="0"/>
              <a:t>EMA </a:t>
            </a:r>
            <a:r>
              <a:rPr lang="lt-LT" dirty="0"/>
              <a:t>(užduotys pradinių klasių mokiniams) </a:t>
            </a:r>
            <a:r>
              <a:rPr lang="en-US" dirty="0" smtClean="0"/>
              <a:t>;</a:t>
            </a:r>
          </a:p>
          <a:p>
            <a:r>
              <a:rPr lang="en-US" dirty="0"/>
              <a:t>EDUKA </a:t>
            </a:r>
            <a:r>
              <a:rPr lang="en-US" dirty="0" err="1"/>
              <a:t>licencijos</a:t>
            </a:r>
            <a:r>
              <a:rPr lang="en-US" dirty="0"/>
              <a:t> </a:t>
            </a:r>
            <a:r>
              <a:rPr lang="en-US" dirty="0" err="1" smtClean="0"/>
              <a:t>mokytojui</a:t>
            </a:r>
            <a:r>
              <a:rPr lang="en-US" dirty="0" smtClean="0"/>
              <a:t> ;</a:t>
            </a:r>
          </a:p>
          <a:p>
            <a:r>
              <a:rPr lang="en-US" dirty="0"/>
              <a:t>EDUKA </a:t>
            </a:r>
            <a:r>
              <a:rPr lang="en-US" dirty="0" err="1"/>
              <a:t>licencijos</a:t>
            </a:r>
            <a:r>
              <a:rPr lang="en-US" dirty="0"/>
              <a:t> </a:t>
            </a:r>
            <a:r>
              <a:rPr lang="en-US" dirty="0" smtClean="0"/>
              <a:t>5-10 </a:t>
            </a:r>
            <a:r>
              <a:rPr lang="en-US" dirty="0"/>
              <a:t>kl. </a:t>
            </a:r>
            <a:r>
              <a:rPr lang="en-US" dirty="0" err="1"/>
              <a:t>mokiniams</a:t>
            </a:r>
            <a:r>
              <a:rPr lang="en-US" dirty="0"/>
              <a:t> </a:t>
            </a:r>
            <a:r>
              <a:rPr lang="en-US" dirty="0" smtClean="0"/>
              <a:t>;</a:t>
            </a:r>
          </a:p>
          <a:p>
            <a:r>
              <a:rPr lang="lt-LT" dirty="0"/>
              <a:t>Konsultacinės valandos </a:t>
            </a:r>
            <a:r>
              <a:rPr lang="lt-LT" dirty="0" smtClean="0"/>
              <a:t>mokytojams; </a:t>
            </a:r>
            <a:endParaRPr lang="en-US" dirty="0" smtClean="0"/>
          </a:p>
          <a:p>
            <a:r>
              <a:rPr lang="lt-LT" dirty="0" smtClean="0"/>
              <a:t>ŠP specialist</a:t>
            </a:r>
            <a:r>
              <a:rPr lang="lt-LT" dirty="0"/>
              <a:t>ų</a:t>
            </a:r>
            <a:r>
              <a:rPr lang="lt-LT" dirty="0" smtClean="0"/>
              <a:t> Konsultacinė valanda</a:t>
            </a:r>
            <a:r>
              <a:rPr lang="en-US" dirty="0" smtClean="0"/>
              <a:t>;</a:t>
            </a:r>
            <a:endParaRPr lang="lt-LT" dirty="0" smtClean="0"/>
          </a:p>
          <a:p>
            <a:r>
              <a:rPr lang="lt-LT" dirty="0"/>
              <a:t>Lektoriaus psichologo  paskaita-užsiėmimai </a:t>
            </a:r>
            <a:r>
              <a:rPr lang="lt-LT" dirty="0" smtClean="0"/>
              <a:t>mokiniams</a:t>
            </a:r>
            <a:r>
              <a:rPr lang="en-US" dirty="0" smtClean="0"/>
              <a:t>;</a:t>
            </a:r>
            <a:endParaRPr lang="lt-LT" dirty="0" smtClean="0"/>
          </a:p>
          <a:p>
            <a:r>
              <a:rPr lang="en-US" dirty="0" err="1" smtClean="0"/>
              <a:t>Lektori</a:t>
            </a:r>
            <a:r>
              <a:rPr lang="lt-LT" dirty="0" smtClean="0"/>
              <a:t>aus paskaitos tėvams</a:t>
            </a:r>
            <a:r>
              <a:rPr lang="en-US" dirty="0" smtClean="0"/>
              <a:t>;</a:t>
            </a:r>
            <a:endParaRPr lang="lt-LT" dirty="0" smtClean="0"/>
          </a:p>
          <a:p>
            <a:r>
              <a:rPr lang="en-US" dirty="0" smtClean="0"/>
              <a:t> </a:t>
            </a:r>
            <a:r>
              <a:rPr lang="en-US" dirty="0" err="1"/>
              <a:t>mokytojo</a:t>
            </a:r>
            <a:r>
              <a:rPr lang="en-US" dirty="0"/>
              <a:t> </a:t>
            </a:r>
            <a:r>
              <a:rPr lang="en-US" dirty="0" err="1"/>
              <a:t>konsultanto</a:t>
            </a:r>
            <a:r>
              <a:rPr lang="en-US" dirty="0"/>
              <a:t> </a:t>
            </a:r>
            <a:r>
              <a:rPr lang="en-US" dirty="0" err="1" smtClean="0"/>
              <a:t>valandos</a:t>
            </a:r>
            <a:r>
              <a:rPr lang="en-US" dirty="0" smtClean="0"/>
              <a:t>;</a:t>
            </a:r>
            <a:endParaRPr lang="lt-LT" dirty="0" smtClean="0"/>
          </a:p>
          <a:p>
            <a:endParaRPr lang="lt-LT" dirty="0" smtClean="0"/>
          </a:p>
          <a:p>
            <a:endParaRPr lang="en-US" dirty="0" smtClean="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3" y="230930"/>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685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913775" y="618518"/>
            <a:ext cx="10364451" cy="1748574"/>
          </a:xfrm>
        </p:spPr>
        <p:txBody>
          <a:bodyPr>
            <a:normAutofit/>
          </a:bodyPr>
          <a:lstStyle/>
          <a:p>
            <a:r>
              <a:rPr lang="en-US" dirty="0" err="1" smtClean="0">
                <a:latin typeface="Andalus" panose="02020603050405020304" pitchFamily="18" charset="-78"/>
                <a:cs typeface="Andalus" panose="02020603050405020304" pitchFamily="18" charset="-78"/>
              </a:rPr>
              <a:t>Prek</a:t>
            </a:r>
            <a:r>
              <a:rPr lang="lt-LT" dirty="0" smtClean="0">
                <a:latin typeface="Andalus" panose="02020603050405020304" pitchFamily="18" charset="-78"/>
                <a:cs typeface="Andalus" panose="02020603050405020304" pitchFamily="18" charset="-78"/>
              </a:rPr>
              <a:t>ės ir paslaugos </a:t>
            </a:r>
            <a:r>
              <a:rPr lang="en-US" dirty="0" smtClean="0">
                <a:latin typeface="Andalus" panose="02020603050405020304" pitchFamily="18" charset="-78"/>
                <a:cs typeface="Andalus" panose="02020603050405020304" pitchFamily="18" charset="-78"/>
              </a:rPr>
              <a:t>2020-2021 </a:t>
            </a:r>
            <a:r>
              <a:rPr lang="en-US" dirty="0" err="1" smtClean="0">
                <a:latin typeface="Andalus" panose="02020603050405020304" pitchFamily="18" charset="-78"/>
                <a:cs typeface="Andalus" panose="02020603050405020304" pitchFamily="18" charset="-78"/>
              </a:rPr>
              <a:t>m.m.</a:t>
            </a:r>
            <a:r>
              <a:rPr lang="en-US" dirty="0" smtClean="0">
                <a:latin typeface="Andalus" panose="02020603050405020304" pitchFamily="18" charset="-78"/>
                <a:cs typeface="Andalus" panose="02020603050405020304" pitchFamily="18" charset="-78"/>
              </a:rPr>
              <a:t> </a:t>
            </a:r>
            <a:br>
              <a:rPr lang="en-US" dirty="0" smtClean="0">
                <a:latin typeface="Andalus" panose="02020603050405020304" pitchFamily="18" charset="-78"/>
                <a:cs typeface="Andalus" panose="02020603050405020304" pitchFamily="18" charset="-78"/>
              </a:rPr>
            </a:br>
            <a:r>
              <a:rPr lang="en-US" b="1" dirty="0" smtClean="0">
                <a:latin typeface="Calibri" panose="020F0502020204030204" pitchFamily="34" charset="0"/>
              </a:rPr>
              <a:t>20532 </a:t>
            </a:r>
            <a:r>
              <a:rPr lang="en-US" b="1" dirty="0" err="1" smtClean="0">
                <a:latin typeface="Calibri" panose="020F0502020204030204" pitchFamily="34" charset="0"/>
              </a:rPr>
              <a:t>Eur</a:t>
            </a:r>
            <a:r>
              <a:rPr lang="en-US" b="1" dirty="0" smtClean="0">
                <a:latin typeface="Calibri" panose="020F0502020204030204" pitchFamily="34" charset="0"/>
              </a:rPr>
              <a:t> </a:t>
            </a:r>
            <a:r>
              <a:rPr lang="en-US" dirty="0" smtClean="0">
                <a:latin typeface="Calibri" panose="020F0502020204030204" pitchFamily="34" charset="0"/>
              </a:rPr>
              <a:t>(2)</a:t>
            </a:r>
            <a:r>
              <a:rPr lang="en-US" b="1" dirty="0" smtClean="0"/>
              <a:t/>
            </a:r>
            <a:br>
              <a:rPr lang="en-US" b="1" dirty="0" smtClean="0"/>
            </a:br>
            <a:endParaRPr lang="en-US" b="1" dirty="0"/>
          </a:p>
        </p:txBody>
      </p:sp>
      <p:sp>
        <p:nvSpPr>
          <p:cNvPr id="3" name="Turinio vietos rezervavimo ženklas 2"/>
          <p:cNvSpPr>
            <a:spLocks noGrp="1"/>
          </p:cNvSpPr>
          <p:nvPr>
            <p:ph sz="quarter" idx="13"/>
          </p:nvPr>
        </p:nvSpPr>
        <p:spPr/>
        <p:txBody>
          <a:bodyPr>
            <a:normAutofit/>
          </a:bodyPr>
          <a:lstStyle/>
          <a:p>
            <a:pPr marL="0" indent="0">
              <a:buNone/>
            </a:pPr>
            <a:endParaRPr lang="en-US" dirty="0" smtClean="0"/>
          </a:p>
          <a:p>
            <a:r>
              <a:rPr lang="es-ES" sz="2400" dirty="0"/>
              <a:t>Interaktyvus ekranas su programine </a:t>
            </a:r>
            <a:r>
              <a:rPr lang="es-ES" sz="2400" dirty="0" smtClean="0"/>
              <a:t>įranga; </a:t>
            </a:r>
            <a:endParaRPr lang="es-ES" sz="2400" dirty="0"/>
          </a:p>
          <a:p>
            <a:r>
              <a:rPr lang="en-US" sz="2400" dirty="0" err="1"/>
              <a:t>Planšetiniai</a:t>
            </a:r>
            <a:r>
              <a:rPr lang="en-US" sz="2400" dirty="0"/>
              <a:t> </a:t>
            </a:r>
            <a:r>
              <a:rPr lang="en-US" sz="2400" dirty="0" err="1"/>
              <a:t>kompiuteriai</a:t>
            </a:r>
            <a:r>
              <a:rPr lang="en-US" sz="2400" dirty="0"/>
              <a:t> </a:t>
            </a:r>
            <a:r>
              <a:rPr lang="en-US" sz="2400" dirty="0" smtClean="0"/>
              <a:t> (10 </a:t>
            </a:r>
            <a:r>
              <a:rPr lang="en-US" sz="2400" dirty="0" err="1" smtClean="0"/>
              <a:t>vnt</a:t>
            </a:r>
            <a:r>
              <a:rPr lang="en-US" sz="2400" dirty="0" smtClean="0"/>
              <a:t>.);</a:t>
            </a:r>
            <a:endParaRPr lang="en-US" sz="2400" dirty="0"/>
          </a:p>
          <a:p>
            <a:r>
              <a:rPr lang="en-US" sz="2400" dirty="0" err="1"/>
              <a:t>Nešiojamas</a:t>
            </a:r>
            <a:r>
              <a:rPr lang="en-US" sz="2400" dirty="0"/>
              <a:t> PC V130 15IKB core i3 7020U </a:t>
            </a:r>
            <a:r>
              <a:rPr lang="en-US" sz="2400" dirty="0" smtClean="0"/>
              <a:t>;</a:t>
            </a:r>
          </a:p>
          <a:p>
            <a:r>
              <a:rPr lang="pl-PL" sz="2400" dirty="0" smtClean="0"/>
              <a:t>Biuro </a:t>
            </a:r>
            <a:r>
              <a:rPr lang="pl-PL" sz="2400" dirty="0" err="1"/>
              <a:t>popierius</a:t>
            </a:r>
            <a:r>
              <a:rPr lang="pl-PL" sz="2400" dirty="0"/>
              <a:t> Pioneer  , A4/80g 500 l.</a:t>
            </a:r>
            <a:r>
              <a:rPr lang="pl-PL" sz="2400" dirty="0"/>
              <a:t> </a:t>
            </a:r>
            <a:r>
              <a:rPr lang="lt-LT" sz="2400" dirty="0" smtClean="0"/>
              <a:t>(</a:t>
            </a:r>
            <a:r>
              <a:rPr lang="en-US" sz="2400" dirty="0" smtClean="0"/>
              <a:t>20+6);</a:t>
            </a:r>
          </a:p>
          <a:p>
            <a:r>
              <a:rPr lang="en-US" sz="2400" dirty="0" err="1" smtClean="0"/>
              <a:t>Konferencinis</a:t>
            </a:r>
            <a:r>
              <a:rPr lang="en-US" sz="2400" dirty="0" smtClean="0"/>
              <a:t> </a:t>
            </a:r>
            <a:r>
              <a:rPr lang="en-US" sz="2400" dirty="0" err="1" smtClean="0"/>
              <a:t>popierius</a:t>
            </a:r>
            <a:r>
              <a:rPr lang="en-US" sz="2400" dirty="0" smtClean="0"/>
              <a:t>. </a:t>
            </a:r>
            <a:endParaRPr lang="lt-LT" sz="2400" dirty="0" smtClean="0"/>
          </a:p>
          <a:p>
            <a:endParaRPr lang="lt-LT" dirty="0"/>
          </a:p>
          <a:p>
            <a:endParaRPr lang="lt-LT"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3" y="230930"/>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813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90983" y="5333898"/>
            <a:ext cx="5147734" cy="746644"/>
          </a:xfrm>
        </p:spPr>
        <p:txBody>
          <a:bodyPr>
            <a:normAutofit/>
          </a:bodyPr>
          <a:lstStyle/>
          <a:p>
            <a:r>
              <a:rPr lang="lt-LT" sz="4000" dirty="0" smtClean="0">
                <a:latin typeface="Andalus" panose="02020603050405020304" pitchFamily="18" charset="-78"/>
                <a:cs typeface="Andalus" panose="02020603050405020304" pitchFamily="18" charset="-78"/>
              </a:rPr>
              <a:t>Sėkmės </a:t>
            </a:r>
            <a:r>
              <a:rPr lang="lt-LT" sz="4000" dirty="0" smtClean="0">
                <a:latin typeface="Andalus" panose="02020603050405020304" pitchFamily="18" charset="-78"/>
                <a:cs typeface="Andalus" panose="02020603050405020304" pitchFamily="18" charset="-78"/>
                <a:sym typeface="Wingdings" panose="05000000000000000000" pitchFamily="2" charset="2"/>
              </a:rPr>
              <a:t></a:t>
            </a:r>
            <a:endParaRPr lang="en-US" sz="4000" dirty="0">
              <a:latin typeface="Andalus" panose="02020603050405020304" pitchFamily="18" charset="-78"/>
              <a:cs typeface="Andalus" panose="02020603050405020304" pitchFamily="18" charset="-78"/>
            </a:endParaRPr>
          </a:p>
        </p:txBody>
      </p:sp>
      <p:pic>
        <p:nvPicPr>
          <p:cNvPr id="4" name="Turinio vietos rezervavimo ženklas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671788" y="318580"/>
            <a:ext cx="6009699" cy="4507274"/>
          </a:xfrm>
        </p:spPr>
      </p:pic>
      <p:pic>
        <p:nvPicPr>
          <p:cNvPr id="5" name="Paveikslėli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94" y="2219899"/>
            <a:ext cx="5824919" cy="4368688"/>
          </a:xfrm>
          <a:prstGeom prst="rect">
            <a:avLst/>
          </a:prstGeom>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957" y="421610"/>
            <a:ext cx="1178895" cy="12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89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913775" y="618517"/>
            <a:ext cx="10364451" cy="5172682"/>
          </a:xfrm>
        </p:spPr>
        <p:txBody>
          <a:bodyPr>
            <a:normAutofit/>
          </a:bodyPr>
          <a:lstStyle/>
          <a:p>
            <a:r>
              <a:rPr lang="en-US" sz="6000" dirty="0" err="1" smtClean="0">
                <a:latin typeface="Andalus" panose="02020603050405020304" pitchFamily="18" charset="-78"/>
                <a:cs typeface="Andalus" panose="02020603050405020304" pitchFamily="18" charset="-78"/>
              </a:rPr>
              <a:t>Tikslas</a:t>
            </a:r>
            <a:r>
              <a:rPr lang="en-US" sz="6000" dirty="0" smtClean="0">
                <a:latin typeface="Andalus" panose="02020603050405020304" pitchFamily="18" charset="-78"/>
                <a:cs typeface="Andalus" panose="02020603050405020304" pitchFamily="18" charset="-78"/>
              </a:rPr>
              <a:t>, u</a:t>
            </a:r>
            <a:r>
              <a:rPr lang="lt-LT" sz="6000" dirty="0" smtClean="0">
                <a:latin typeface="Andalus" panose="02020603050405020304" pitchFamily="18" charset="-78"/>
                <a:cs typeface="Andalus" panose="02020603050405020304" pitchFamily="18" charset="-78"/>
              </a:rPr>
              <a:t>ž</a:t>
            </a:r>
            <a:r>
              <a:rPr lang="en-US" sz="6000" dirty="0" err="1" smtClean="0">
                <a:latin typeface="Andalus" panose="02020603050405020304" pitchFamily="18" charset="-78"/>
                <a:cs typeface="Andalus" panose="02020603050405020304" pitchFamily="18" charset="-78"/>
              </a:rPr>
              <a:t>daviniai</a:t>
            </a:r>
            <a:endParaRPr lang="en-US" sz="6000" dirty="0">
              <a:latin typeface="Andalus" panose="02020603050405020304" pitchFamily="18" charset="-78"/>
              <a:cs typeface="Andalus" panose="02020603050405020304" pitchFamily="18" charset="-78"/>
            </a:endParaRPr>
          </a:p>
        </p:txBody>
      </p:sp>
      <p:sp>
        <p:nvSpPr>
          <p:cNvPr id="3" name="Turinio vietos rezervavimo ženklas 2"/>
          <p:cNvSpPr>
            <a:spLocks noGrp="1"/>
          </p:cNvSpPr>
          <p:nvPr>
            <p:ph sz="quarter" idx="13"/>
          </p:nvPr>
        </p:nvSpPr>
        <p:spPr>
          <a:xfrm>
            <a:off x="913774" y="5228823"/>
            <a:ext cx="10363826" cy="562376"/>
          </a:xfrm>
        </p:spPr>
        <p:txBody>
          <a:bodyPr/>
          <a:lstStyle/>
          <a:p>
            <a:pPr marL="0" indent="0">
              <a:buNone/>
            </a:pPr>
            <a:endParaRPr lang="en-US" dirty="0"/>
          </a:p>
        </p:txBody>
      </p:sp>
    </p:spTree>
    <p:extLst>
      <p:ext uri="{BB962C8B-B14F-4D97-AF65-F5344CB8AC3E}">
        <p14:creationId xmlns:p14="http://schemas.microsoft.com/office/powerpoint/2010/main" val="60433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59855" y="335182"/>
            <a:ext cx="10634282" cy="1596177"/>
          </a:xfrm>
        </p:spPr>
        <p:txBody>
          <a:bodyPr/>
          <a:lstStyle/>
          <a:p>
            <a:pPr marL="342900" lvl="0" indent="-342900">
              <a:spcAft>
                <a:spcPts val="0"/>
              </a:spcAft>
            </a:pPr>
            <a:r>
              <a:rPr lang="lt-LT" b="1" dirty="0">
                <a:latin typeface="Calibri" panose="020F0502020204030204" pitchFamily="34" charset="0"/>
                <a:ea typeface="Times New Roman" panose="02020603050405020304" pitchFamily="18" charset="0"/>
                <a:cs typeface="Times New Roman" panose="02020603050405020304" pitchFamily="18" charset="0"/>
              </a:rPr>
              <a:t>TIKSLAS. </a:t>
            </a:r>
            <a:r>
              <a:rPr lang="lt-LT" b="1" dirty="0" smtClean="0">
                <a:latin typeface="Calibri" panose="020F0502020204030204" pitchFamily="34" charset="0"/>
                <a:ea typeface="Times New Roman" panose="02020603050405020304" pitchFamily="18" charset="0"/>
                <a:cs typeface="Times New Roman" panose="02020603050405020304" pitchFamily="18" charset="0"/>
              </a:rPr>
              <a:t>UŽDAVINIAI</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sz="quarter" idx="13"/>
          </p:nvPr>
        </p:nvSpPr>
        <p:spPr>
          <a:xfrm>
            <a:off x="913774" y="1777285"/>
            <a:ext cx="10363826" cy="4623515"/>
          </a:xfrm>
        </p:spPr>
        <p:txBody>
          <a:bodyPr>
            <a:noAutofit/>
          </a:bodyPr>
          <a:lstStyle/>
          <a:p>
            <a:pPr marL="0" indent="0">
              <a:buNone/>
            </a:pPr>
            <a:r>
              <a:rPr lang="lt-LT" sz="2400" b="1" dirty="0">
                <a:latin typeface="Andalus" panose="02020603050405020304" pitchFamily="18" charset="-78"/>
                <a:cs typeface="Andalus" panose="02020603050405020304" pitchFamily="18" charset="-78"/>
              </a:rPr>
              <a:t>Tikslas: </a:t>
            </a:r>
            <a:endParaRPr lang="lt-LT" sz="2400" b="1" dirty="0" smtClean="0">
              <a:latin typeface="Andalus" panose="02020603050405020304" pitchFamily="18" charset="-78"/>
              <a:cs typeface="Andalus" panose="02020603050405020304" pitchFamily="18" charset="-78"/>
            </a:endParaRPr>
          </a:p>
          <a:p>
            <a:r>
              <a:rPr lang="lt-LT" sz="2400" dirty="0" smtClean="0">
                <a:latin typeface="Andalus" panose="02020603050405020304" pitchFamily="18" charset="-78"/>
                <a:cs typeface="Andalus" panose="02020603050405020304" pitchFamily="18" charset="-78"/>
              </a:rPr>
              <a:t>Gerinti </a:t>
            </a:r>
            <a:r>
              <a:rPr lang="lt-LT" sz="2400" dirty="0">
                <a:latin typeface="Andalus" panose="02020603050405020304" pitchFamily="18" charset="-78"/>
                <a:cs typeface="Andalus" panose="02020603050405020304" pitchFamily="18" charset="-78"/>
              </a:rPr>
              <a:t>5-8 klasių mokinių  mokymosi pasiekimus užtikrinant ugdymosi sėkmę ir asmenybės </a:t>
            </a:r>
            <a:r>
              <a:rPr lang="lt-LT" sz="2400" dirty="0" err="1">
                <a:latin typeface="Andalus" panose="02020603050405020304" pitchFamily="18" charset="-78"/>
                <a:cs typeface="Andalus" panose="02020603050405020304" pitchFamily="18" charset="-78"/>
              </a:rPr>
              <a:t>ūgtį</a:t>
            </a:r>
            <a:r>
              <a:rPr lang="lt-LT" sz="2400" dirty="0">
                <a:latin typeface="Andalus" panose="02020603050405020304" pitchFamily="18" charset="-78"/>
                <a:cs typeface="Andalus" panose="02020603050405020304" pitchFamily="18" charset="-78"/>
              </a:rPr>
              <a:t>.   </a:t>
            </a:r>
          </a:p>
          <a:p>
            <a:pPr marL="0" indent="0">
              <a:buNone/>
            </a:pPr>
            <a:r>
              <a:rPr lang="lt-LT" sz="2400" b="1" dirty="0">
                <a:latin typeface="Andalus" panose="02020603050405020304" pitchFamily="18" charset="-78"/>
                <a:cs typeface="Andalus" panose="02020603050405020304" pitchFamily="18" charset="-78"/>
              </a:rPr>
              <a:t>Uždaviniai:           </a:t>
            </a:r>
          </a:p>
          <a:p>
            <a:pPr marL="0" indent="0">
              <a:buNone/>
            </a:pPr>
            <a:r>
              <a:rPr lang="lt-LT" sz="2400" dirty="0">
                <a:latin typeface="Andalus" panose="02020603050405020304" pitchFamily="18" charset="-78"/>
                <a:cs typeface="Andalus" panose="02020603050405020304" pitchFamily="18" charset="-78"/>
              </a:rPr>
              <a:t>1.	Gerinti pamokos organizavimo kokybę per įtraukiantį ir savivaldų mokymąsi.</a:t>
            </a:r>
          </a:p>
          <a:p>
            <a:pPr marL="0" indent="0">
              <a:buNone/>
            </a:pPr>
            <a:r>
              <a:rPr lang="lt-LT" sz="2400" dirty="0" smtClean="0">
                <a:latin typeface="Andalus" panose="02020603050405020304" pitchFamily="18" charset="-78"/>
                <a:cs typeface="Andalus" panose="02020603050405020304" pitchFamily="18" charset="-78"/>
              </a:rPr>
              <a:t>2.</a:t>
            </a:r>
            <a:r>
              <a:rPr lang="lt-LT" sz="2400" dirty="0">
                <a:latin typeface="Andalus" panose="02020603050405020304" pitchFamily="18" charset="-78"/>
                <a:cs typeface="Andalus" panose="02020603050405020304" pitchFamily="18" charset="-78"/>
              </a:rPr>
              <a:t>	Teikti savalaikę švietimo pagalbą mokiniams personalizuojant ugdymą bei kuriant saugias ir bendradarbiavimu paremtas edukacines aplinkas.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3" y="230930"/>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31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23623" y="322304"/>
            <a:ext cx="10364451" cy="1171646"/>
          </a:xfrm>
        </p:spPr>
        <p:txBody>
          <a:bodyPr>
            <a:normAutofit/>
          </a:bodyPr>
          <a:lstStyle/>
          <a:p>
            <a:r>
              <a:rPr lang="en-US" sz="2800" b="1" dirty="0" smtClean="0">
                <a:latin typeface="Andalus" panose="02020603050405020304" pitchFamily="18" charset="-78"/>
                <a:cs typeface="Andalus" panose="02020603050405020304" pitchFamily="18" charset="-78"/>
              </a:rPr>
              <a:t>1. </a:t>
            </a:r>
            <a:r>
              <a:rPr lang="lt-LT" sz="2800" b="1" dirty="0" smtClean="0">
                <a:latin typeface="Andalus" panose="02020603050405020304" pitchFamily="18" charset="-78"/>
                <a:cs typeface="Andalus" panose="02020603050405020304" pitchFamily="18" charset="-78"/>
              </a:rPr>
              <a:t>Uždavinys          </a:t>
            </a:r>
            <a:r>
              <a:rPr lang="lt-LT" sz="2800" dirty="0" smtClean="0">
                <a:latin typeface="Andalus" panose="02020603050405020304" pitchFamily="18" charset="-78"/>
                <a:cs typeface="Andalus" panose="02020603050405020304" pitchFamily="18" charset="-78"/>
              </a:rPr>
              <a:t>Gerinti </a:t>
            </a:r>
            <a:r>
              <a:rPr lang="lt-LT" sz="2800" dirty="0">
                <a:latin typeface="Andalus" panose="02020603050405020304" pitchFamily="18" charset="-78"/>
                <a:cs typeface="Andalus" panose="02020603050405020304" pitchFamily="18" charset="-78"/>
              </a:rPr>
              <a:t>pamokos organizavimo kokybę per įtraukiantį ir savivaldų </a:t>
            </a:r>
            <a:r>
              <a:rPr lang="lt-LT" sz="2800" dirty="0" smtClean="0">
                <a:latin typeface="Andalus" panose="02020603050405020304" pitchFamily="18" charset="-78"/>
                <a:cs typeface="Andalus" panose="02020603050405020304" pitchFamily="18" charset="-78"/>
              </a:rPr>
              <a:t>mokymąsi</a:t>
            </a:r>
            <a:r>
              <a:rPr lang="lt-LT" dirty="0" smtClean="0">
                <a:latin typeface="Andalus" panose="02020603050405020304" pitchFamily="18" charset="-78"/>
                <a:cs typeface="Andalus" panose="02020603050405020304" pitchFamily="18" charset="-78"/>
              </a:rPr>
              <a:t>.</a:t>
            </a:r>
            <a:endParaRPr lang="en-US" dirty="0"/>
          </a:p>
        </p:txBody>
      </p:sp>
      <p:sp>
        <p:nvSpPr>
          <p:cNvPr id="3" name="Turinio vietos rezervavimo ženklas 2"/>
          <p:cNvSpPr>
            <a:spLocks noGrp="1"/>
          </p:cNvSpPr>
          <p:nvPr>
            <p:ph sz="quarter" idx="13"/>
          </p:nvPr>
        </p:nvSpPr>
        <p:spPr>
          <a:xfrm>
            <a:off x="1016806" y="1493950"/>
            <a:ext cx="10363826" cy="4571999"/>
          </a:xfrm>
        </p:spPr>
        <p:txBody>
          <a:bodyPr>
            <a:noAutofit/>
          </a:bodyPr>
          <a:lstStyle/>
          <a:p>
            <a:pPr marL="0" indent="0">
              <a:buNone/>
            </a:pPr>
            <a:r>
              <a:rPr lang="en-US" sz="2400" b="1" dirty="0" err="1" smtClean="0">
                <a:latin typeface="Calibri" panose="020F0502020204030204" pitchFamily="34" charset="0"/>
              </a:rPr>
              <a:t>Veiklos</a:t>
            </a:r>
            <a:r>
              <a:rPr lang="en-US" sz="2400" b="1" dirty="0" smtClean="0">
                <a:latin typeface="Calibri" panose="020F0502020204030204" pitchFamily="34" charset="0"/>
              </a:rPr>
              <a:t>:</a:t>
            </a:r>
          </a:p>
          <a:p>
            <a:pPr marL="0" indent="0">
              <a:buNone/>
            </a:pPr>
            <a:r>
              <a:rPr lang="lt-LT" sz="2400" dirty="0" smtClean="0">
                <a:latin typeface="Calibri" panose="020F0502020204030204" pitchFamily="34" charset="0"/>
              </a:rPr>
              <a:t>1.1</a:t>
            </a:r>
            <a:r>
              <a:rPr lang="lt-LT" sz="2400" dirty="0">
                <a:latin typeface="Calibri" panose="020F0502020204030204" pitchFamily="34" charset="0"/>
              </a:rPr>
              <a:t>. Pedagogų dalyvavimas 60 val. akredituotoje mokytojų kvalifikacijos tobulinimo programoje mokinių pažangos ir pasiekimų matavimo tema</a:t>
            </a:r>
            <a:r>
              <a:rPr lang="lt-LT" sz="2400" dirty="0" smtClean="0">
                <a:latin typeface="Calibri" panose="020F0502020204030204" pitchFamily="34" charset="0"/>
              </a:rPr>
              <a:t>.</a:t>
            </a:r>
            <a:endParaRPr lang="lt-LT" sz="2400" dirty="0">
              <a:latin typeface="Calibri" panose="020F0502020204030204" pitchFamily="34" charset="0"/>
            </a:endParaRPr>
          </a:p>
          <a:p>
            <a:pPr marL="0" indent="0">
              <a:buNone/>
            </a:pPr>
            <a:r>
              <a:rPr lang="lt-LT" sz="2400" dirty="0">
                <a:latin typeface="Calibri" panose="020F0502020204030204" pitchFamily="34" charset="0"/>
              </a:rPr>
              <a:t>1.2. Vertinimo ir įsivertinimo įrankių (REFLEKTUS) naudojimas pamokoje</a:t>
            </a:r>
            <a:r>
              <a:rPr lang="lt-LT" sz="2400" dirty="0" smtClean="0">
                <a:latin typeface="Calibri" panose="020F0502020204030204" pitchFamily="34" charset="0"/>
              </a:rPr>
              <a:t>.</a:t>
            </a:r>
          </a:p>
          <a:p>
            <a:pPr marL="0" indent="0">
              <a:buNone/>
            </a:pPr>
            <a:r>
              <a:rPr lang="lt-LT" sz="2400" dirty="0">
                <a:latin typeface="Calibri" panose="020F0502020204030204" pitchFamily="34" charset="0"/>
              </a:rPr>
              <a:t>1.3. Gamtos ir technologijų dalykų mokymo aktualizavimas</a:t>
            </a:r>
            <a:r>
              <a:rPr lang="lt-LT" sz="2400" dirty="0" smtClean="0">
                <a:latin typeface="Calibri" panose="020F0502020204030204" pitchFamily="34" charset="0"/>
              </a:rPr>
              <a:t>.</a:t>
            </a:r>
          </a:p>
          <a:p>
            <a:pPr marL="0" indent="0">
              <a:buNone/>
            </a:pPr>
            <a:r>
              <a:rPr lang="lt-LT" sz="2400" dirty="0">
                <a:latin typeface="Calibri" panose="020F0502020204030204" pitchFamily="34" charset="0"/>
              </a:rPr>
              <a:t>1.4. Skaitmeninio mokymo aplinkų taikymas 1 – 10 klasių lietuvių kalbos ir literatūros, anglų kalbos, rusų kalbos, matematikos, gamtos ir žmogaus, biologijos, geografijos, istorijos, informacinių technologijų, fizikos, chemijos  pamokose</a:t>
            </a:r>
            <a:r>
              <a:rPr lang="lt-LT" sz="2400" dirty="0" smtClean="0">
                <a:latin typeface="Calibri" panose="020F0502020204030204" pitchFamily="34" charset="0"/>
              </a:rPr>
              <a:t>.</a:t>
            </a:r>
            <a:endParaRPr lang="en-US" sz="2400" dirty="0" smtClean="0">
              <a:latin typeface="Calibri" panose="020F050202020403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19" y="202541"/>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1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913149" y="360941"/>
            <a:ext cx="10364451" cy="1094372"/>
          </a:xfrm>
        </p:spPr>
        <p:txBody>
          <a:bodyPr>
            <a:normAutofit/>
          </a:bodyPr>
          <a:lstStyle/>
          <a:p>
            <a:r>
              <a:rPr lang="en-US" sz="2800" b="1" dirty="0">
                <a:latin typeface="Andalus" panose="02020603050405020304" pitchFamily="18" charset="-78"/>
                <a:cs typeface="Andalus" panose="02020603050405020304" pitchFamily="18" charset="-78"/>
              </a:rPr>
              <a:t>1. </a:t>
            </a:r>
            <a:r>
              <a:rPr lang="lt-LT" sz="2800" b="1" dirty="0">
                <a:latin typeface="Andalus" panose="02020603050405020304" pitchFamily="18" charset="-78"/>
                <a:cs typeface="Andalus" panose="02020603050405020304" pitchFamily="18" charset="-78"/>
              </a:rPr>
              <a:t>Uždavinys          </a:t>
            </a:r>
            <a:r>
              <a:rPr lang="lt-LT" sz="2800" dirty="0">
                <a:latin typeface="Andalus" panose="02020603050405020304" pitchFamily="18" charset="-78"/>
                <a:cs typeface="Andalus" panose="02020603050405020304" pitchFamily="18" charset="-78"/>
              </a:rPr>
              <a:t>Gerinti pamokos organizavimo kokybę per įtraukiantį ir savivaldų mokymąsi.</a:t>
            </a:r>
            <a:endParaRPr lang="en-US" sz="2800" dirty="0"/>
          </a:p>
        </p:txBody>
      </p:sp>
      <p:sp>
        <p:nvSpPr>
          <p:cNvPr id="3" name="Turinio vietos rezervavimo ženklas 2"/>
          <p:cNvSpPr>
            <a:spLocks noGrp="1"/>
          </p:cNvSpPr>
          <p:nvPr>
            <p:ph sz="quarter" idx="13"/>
          </p:nvPr>
        </p:nvSpPr>
        <p:spPr>
          <a:xfrm>
            <a:off x="746349" y="1774663"/>
            <a:ext cx="10363826" cy="4342802"/>
          </a:xfrm>
        </p:spPr>
        <p:txBody>
          <a:bodyPr>
            <a:normAutofit fontScale="40000" lnSpcReduction="20000"/>
          </a:bodyPr>
          <a:lstStyle/>
          <a:p>
            <a:endParaRPr lang="en-US" dirty="0" smtClean="0">
              <a:latin typeface="Calibri" panose="020F0502020204030204" pitchFamily="34" charset="0"/>
            </a:endParaRPr>
          </a:p>
          <a:p>
            <a:pPr marL="0" indent="0">
              <a:buNone/>
            </a:pPr>
            <a:r>
              <a:rPr lang="lt-LT" sz="6000" dirty="0">
                <a:latin typeface="Calibri" panose="020F0502020204030204" pitchFamily="34" charset="0"/>
              </a:rPr>
              <a:t>1.5. Skirtingų užduočių skirtingų gebėjimų mokiniams rengimas ir taikymas pamokose. </a:t>
            </a:r>
            <a:endParaRPr lang="en-US" sz="6000" dirty="0">
              <a:latin typeface="Calibri" panose="020F0502020204030204" pitchFamily="34" charset="0"/>
            </a:endParaRPr>
          </a:p>
          <a:p>
            <a:pPr marL="0" indent="0">
              <a:buNone/>
            </a:pPr>
            <a:r>
              <a:rPr lang="lt-LT" sz="6000" dirty="0" smtClean="0">
                <a:latin typeface="Calibri" panose="020F0502020204030204" pitchFamily="34" charset="0"/>
              </a:rPr>
              <a:t>1.6</a:t>
            </a:r>
            <a:r>
              <a:rPr lang="lt-LT" sz="6000" dirty="0">
                <a:latin typeface="Calibri" panose="020F0502020204030204" pitchFamily="34" charset="0"/>
              </a:rPr>
              <a:t>. Ugdomosios veiklos organizavimas kitokiose edukacinėse aplinkose, ugdant kritinio mąstymo gebėjimus (mokyklos bibliotekoje, muziejuje, sporto aikštyne, mokyklos kieme, parke ir kituose šalia esančiuose gamtos objektuose, Kėdainių rajono ir Lietuvos muziejuose, bibliotekose, parodose, gamtos objektuose</a:t>
            </a:r>
            <a:r>
              <a:rPr lang="lt-LT" sz="6000" dirty="0" smtClean="0">
                <a:latin typeface="Calibri" panose="020F0502020204030204" pitchFamily="34" charset="0"/>
              </a:rPr>
              <a:t>).</a:t>
            </a:r>
            <a:endParaRPr lang="en-US" sz="6000" dirty="0" smtClean="0">
              <a:latin typeface="Calibri" panose="020F0502020204030204" pitchFamily="34" charset="0"/>
            </a:endParaRPr>
          </a:p>
          <a:p>
            <a:pPr marL="0" indent="0">
              <a:buNone/>
            </a:pPr>
            <a:r>
              <a:rPr lang="lt-LT" sz="6000" dirty="0">
                <a:latin typeface="Calibri" panose="020F0502020204030204" pitchFamily="34" charset="0"/>
              </a:rPr>
              <a:t>1.7. Tarpdisciplininės projektinės veiklos organizavimas</a:t>
            </a:r>
            <a:r>
              <a:rPr lang="lt-LT" sz="6000" dirty="0" smtClean="0">
                <a:latin typeface="Calibri" panose="020F0502020204030204" pitchFamily="34" charset="0"/>
              </a:rPr>
              <a:t>.</a:t>
            </a:r>
            <a:endParaRPr lang="en-US" sz="6000" dirty="0" smtClean="0">
              <a:latin typeface="Calibri" panose="020F0502020204030204" pitchFamily="34" charset="0"/>
            </a:endParaRPr>
          </a:p>
          <a:p>
            <a:pPr marL="0" indent="0">
              <a:buNone/>
            </a:pPr>
            <a:r>
              <a:rPr lang="lt-LT" sz="6000" dirty="0">
                <a:latin typeface="Calibri" panose="020F0502020204030204" pitchFamily="34" charset="0"/>
              </a:rPr>
              <a:t>1.8. Tiriamųjų darbų sklaidos konferencijos organizavimas.</a:t>
            </a:r>
            <a:endParaRPr lang="en-US" sz="6000" dirty="0">
              <a:latin typeface="Calibri" panose="020F050202020403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73" y="41591"/>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400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759229" y="335182"/>
            <a:ext cx="10364451" cy="1339072"/>
          </a:xfrm>
        </p:spPr>
        <p:txBody>
          <a:bodyPr>
            <a:normAutofit/>
          </a:bodyPr>
          <a:lstStyle/>
          <a:p>
            <a:r>
              <a:rPr lang="lt-LT" sz="2800" dirty="0" smtClean="0">
                <a:latin typeface="Andalus" panose="02020603050405020304" pitchFamily="18" charset="-78"/>
                <a:cs typeface="Andalus" panose="02020603050405020304" pitchFamily="18" charset="-78"/>
              </a:rPr>
              <a:t>2 </a:t>
            </a:r>
            <a:r>
              <a:rPr lang="lt-LT" sz="2800" dirty="0">
                <a:latin typeface="Andalus" panose="02020603050405020304" pitchFamily="18" charset="-78"/>
                <a:cs typeface="Andalus" panose="02020603050405020304" pitchFamily="18" charset="-78"/>
              </a:rPr>
              <a:t>Uždavinys.</a:t>
            </a:r>
            <a:r>
              <a:rPr lang="lt-LT" sz="2800" b="1" dirty="0">
                <a:latin typeface="Andalus" panose="02020603050405020304" pitchFamily="18" charset="-78"/>
                <a:cs typeface="Andalus" panose="02020603050405020304" pitchFamily="18" charset="-78"/>
              </a:rPr>
              <a:t> </a:t>
            </a:r>
            <a:r>
              <a:rPr lang="lt-LT" sz="2800" dirty="0">
                <a:latin typeface="Andalus" panose="02020603050405020304" pitchFamily="18" charset="-78"/>
                <a:cs typeface="Andalus" panose="02020603050405020304" pitchFamily="18" charset="-78"/>
              </a:rPr>
              <a:t>Teikti savalaikę švietimo pagalbą mokiniams personalizuojant ugdymą bei kuriant saugias ir bendradarbiavimu paremtas edukacines aplinkas.</a:t>
            </a:r>
            <a:endParaRPr lang="en-US" sz="2800" dirty="0">
              <a:latin typeface="Andalus" panose="02020603050405020304" pitchFamily="18" charset="-78"/>
              <a:cs typeface="Andalus" panose="02020603050405020304" pitchFamily="18" charset="-78"/>
            </a:endParaRPr>
          </a:p>
        </p:txBody>
      </p:sp>
      <p:sp>
        <p:nvSpPr>
          <p:cNvPr id="3" name="Turinio vietos rezervavimo ženklas 2"/>
          <p:cNvSpPr>
            <a:spLocks noGrp="1"/>
          </p:cNvSpPr>
          <p:nvPr>
            <p:ph sz="quarter" idx="13"/>
          </p:nvPr>
        </p:nvSpPr>
        <p:spPr>
          <a:xfrm>
            <a:off x="1197109" y="1790165"/>
            <a:ext cx="10363826" cy="4546242"/>
          </a:xfrm>
        </p:spPr>
        <p:txBody>
          <a:bodyPr>
            <a:noAutofit/>
          </a:bodyPr>
          <a:lstStyle/>
          <a:p>
            <a:pPr marL="0" indent="0">
              <a:lnSpc>
                <a:spcPct val="100000"/>
              </a:lnSpc>
              <a:buNone/>
            </a:pPr>
            <a:r>
              <a:rPr lang="lt-LT" sz="2400" b="1" dirty="0" smtClean="0">
                <a:latin typeface="Calibri" panose="020F0502020204030204" pitchFamily="34" charset="0"/>
              </a:rPr>
              <a:t>Veiklos:</a:t>
            </a:r>
          </a:p>
          <a:p>
            <a:pPr marL="0" indent="0">
              <a:lnSpc>
                <a:spcPct val="100000"/>
              </a:lnSpc>
              <a:buNone/>
            </a:pPr>
            <a:r>
              <a:rPr lang="lt-LT" sz="2400" dirty="0" smtClean="0">
                <a:latin typeface="Calibri" panose="020F0502020204030204" pitchFamily="34" charset="0"/>
              </a:rPr>
              <a:t>2.1</a:t>
            </a:r>
            <a:r>
              <a:rPr lang="lt-LT" sz="2400" dirty="0">
                <a:latin typeface="Calibri" panose="020F0502020204030204" pitchFamily="34" charset="0"/>
              </a:rPr>
              <a:t>. 5 – 8 klasių mokinių mokymosi stiliaus nustatymas</a:t>
            </a:r>
            <a:r>
              <a:rPr lang="lt-LT" sz="2400" dirty="0" smtClean="0">
                <a:latin typeface="Calibri" panose="020F0502020204030204" pitchFamily="34" charset="0"/>
              </a:rPr>
              <a:t>.</a:t>
            </a:r>
            <a:endParaRPr lang="en-US" sz="2400" dirty="0" smtClean="0">
              <a:latin typeface="Calibri" panose="020F0502020204030204" pitchFamily="34" charset="0"/>
            </a:endParaRPr>
          </a:p>
          <a:p>
            <a:pPr marL="0" indent="0">
              <a:lnSpc>
                <a:spcPct val="100000"/>
              </a:lnSpc>
              <a:buNone/>
            </a:pPr>
            <a:r>
              <a:rPr lang="lt-LT" sz="2400" dirty="0">
                <a:latin typeface="Calibri" panose="020F0502020204030204" pitchFamily="34" charset="0"/>
              </a:rPr>
              <a:t>2.2. Socialinio emocinio ugdymo programos </a:t>
            </a:r>
            <a:r>
              <a:rPr lang="en-US" sz="2400" dirty="0">
                <a:latin typeface="Calibri" panose="020F0502020204030204" pitchFamily="34" charset="0"/>
              </a:rPr>
              <a:t> </a:t>
            </a:r>
            <a:r>
              <a:rPr lang="lt-LT" sz="2400" dirty="0" smtClean="0">
                <a:latin typeface="Calibri" panose="020F0502020204030204" pitchFamily="34" charset="0"/>
              </a:rPr>
              <a:t>„</a:t>
            </a:r>
            <a:r>
              <a:rPr lang="lt-LT" sz="2400" dirty="0">
                <a:latin typeface="Calibri" panose="020F0502020204030204" pitchFamily="34" charset="0"/>
              </a:rPr>
              <a:t>Atrask“ įgyvendinimas</a:t>
            </a:r>
            <a:r>
              <a:rPr lang="lt-LT" sz="2400" dirty="0" smtClean="0">
                <a:latin typeface="Calibri" panose="020F0502020204030204" pitchFamily="34" charset="0"/>
              </a:rPr>
              <a:t>.</a:t>
            </a:r>
            <a:endParaRPr lang="en-US" sz="2400" dirty="0" smtClean="0">
              <a:latin typeface="Calibri" panose="020F0502020204030204" pitchFamily="34" charset="0"/>
            </a:endParaRPr>
          </a:p>
          <a:p>
            <a:pPr marL="0" indent="0">
              <a:lnSpc>
                <a:spcPct val="100000"/>
              </a:lnSpc>
              <a:buNone/>
            </a:pPr>
            <a:r>
              <a:rPr lang="lt-LT" sz="2400" dirty="0">
                <a:latin typeface="Calibri" panose="020F0502020204030204" pitchFamily="34" charset="0"/>
              </a:rPr>
              <a:t>2.3. Mokinių pasiekimų ir individualios pažangos matavimo modelio plėtojimas. </a:t>
            </a:r>
            <a:endParaRPr lang="en-US" sz="2400" dirty="0">
              <a:latin typeface="Calibri" panose="020F0502020204030204" pitchFamily="34" charset="0"/>
            </a:endParaRPr>
          </a:p>
          <a:p>
            <a:pPr marL="0" indent="0">
              <a:lnSpc>
                <a:spcPct val="100000"/>
              </a:lnSpc>
              <a:buNone/>
            </a:pPr>
            <a:r>
              <a:rPr lang="lt-LT" sz="2400" dirty="0">
                <a:latin typeface="Calibri" panose="020F0502020204030204" pitchFamily="34" charset="0"/>
              </a:rPr>
              <a:t>2.4. Konsultacinių centrų veikla 5 – 10 klasių žemesnių, aukštesnių gebėjimų ir individualių poreikių  mokiniams</a:t>
            </a:r>
            <a:r>
              <a:rPr lang="lt-LT" sz="2400" dirty="0" smtClean="0">
                <a:latin typeface="Calibri" panose="020F0502020204030204" pitchFamily="34" charset="0"/>
              </a:rPr>
              <a:t>.</a:t>
            </a:r>
          </a:p>
          <a:p>
            <a:pPr marL="0" indent="0">
              <a:lnSpc>
                <a:spcPct val="100000"/>
              </a:lnSpc>
              <a:buNone/>
            </a:pPr>
            <a:r>
              <a:rPr lang="lt-LT" sz="2400" dirty="0">
                <a:latin typeface="Calibri" panose="020F0502020204030204" pitchFamily="34" charset="0"/>
              </a:rPr>
              <a:t>2.5. Visos dienos mokyklos veiklos plėtojimas</a:t>
            </a:r>
            <a:r>
              <a:rPr lang="lt-LT" sz="2400" dirty="0" smtClean="0">
                <a:latin typeface="Calibri" panose="020F0502020204030204" pitchFamily="34" charset="0"/>
              </a:rPr>
              <a:t>.</a:t>
            </a:r>
          </a:p>
          <a:p>
            <a:pPr marL="0" indent="0">
              <a:lnSpc>
                <a:spcPct val="100000"/>
              </a:lnSpc>
              <a:buNone/>
            </a:pPr>
            <a:r>
              <a:rPr lang="lt-LT" sz="2400" dirty="0">
                <a:latin typeface="Calibri" panose="020F0502020204030204" pitchFamily="34" charset="0"/>
              </a:rPr>
              <a:t>2.6. Tėvų pedagoginis švietimas – paskaitų ciklo organizavimas tėvams „Kaip padėti vaikui mokytis</a:t>
            </a:r>
            <a:r>
              <a:rPr lang="lt-LT" sz="2400" dirty="0" smtClean="0">
                <a:latin typeface="Calibri" panose="020F0502020204030204" pitchFamily="34" charset="0"/>
              </a:rPr>
              <a:t>?“</a:t>
            </a:r>
            <a:endParaRPr lang="en-US" sz="2400" dirty="0" smtClean="0">
              <a:latin typeface="Calibri" panose="020F050202020403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60" y="0"/>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598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913775" y="618517"/>
            <a:ext cx="10364451" cy="5172682"/>
          </a:xfrm>
        </p:spPr>
        <p:txBody>
          <a:bodyPr>
            <a:normAutofit/>
          </a:bodyPr>
          <a:lstStyle/>
          <a:p>
            <a:r>
              <a:rPr lang="en-US" sz="6000" dirty="0" err="1" smtClean="0">
                <a:latin typeface="Andalus" panose="02020603050405020304" pitchFamily="18" charset="-78"/>
                <a:cs typeface="Andalus" panose="02020603050405020304" pitchFamily="18" charset="-78"/>
              </a:rPr>
              <a:t>Kiekybiniai</a:t>
            </a:r>
            <a:r>
              <a:rPr lang="en-US" sz="6000" dirty="0" smtClean="0">
                <a:latin typeface="Andalus" panose="02020603050405020304" pitchFamily="18" charset="-78"/>
                <a:cs typeface="Andalus" panose="02020603050405020304" pitchFamily="18" charset="-78"/>
              </a:rPr>
              <a:t> </a:t>
            </a:r>
            <a:r>
              <a:rPr lang="en-US" sz="6000" dirty="0" err="1" smtClean="0">
                <a:latin typeface="Andalus" panose="02020603050405020304" pitchFamily="18" charset="-78"/>
                <a:cs typeface="Andalus" panose="02020603050405020304" pitchFamily="18" charset="-78"/>
              </a:rPr>
              <a:t>rodikliai</a:t>
            </a:r>
            <a:endParaRPr lang="en-US" sz="6000" dirty="0">
              <a:latin typeface="Andalus" panose="02020603050405020304" pitchFamily="18" charset="-78"/>
              <a:cs typeface="Andalus" panose="02020603050405020304" pitchFamily="18" charset="-78"/>
            </a:endParaRPr>
          </a:p>
        </p:txBody>
      </p:sp>
      <p:sp>
        <p:nvSpPr>
          <p:cNvPr id="3" name="Turinio vietos rezervavimo ženklas 2"/>
          <p:cNvSpPr>
            <a:spLocks noGrp="1"/>
          </p:cNvSpPr>
          <p:nvPr>
            <p:ph sz="quarter" idx="13"/>
          </p:nvPr>
        </p:nvSpPr>
        <p:spPr>
          <a:xfrm>
            <a:off x="913774" y="5228823"/>
            <a:ext cx="10363826" cy="562376"/>
          </a:xfrm>
        </p:spPr>
        <p:txBody>
          <a:bodyPr/>
          <a:lstStyle/>
          <a:p>
            <a:pPr marL="0" indent="0">
              <a:buNone/>
            </a:pPr>
            <a:endParaRPr lang="en-US" dirty="0"/>
          </a:p>
        </p:txBody>
      </p:sp>
    </p:spTree>
    <p:extLst>
      <p:ext uri="{BB962C8B-B14F-4D97-AF65-F5344CB8AC3E}">
        <p14:creationId xmlns:p14="http://schemas.microsoft.com/office/powerpoint/2010/main" val="113273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913149" y="438214"/>
            <a:ext cx="10364451" cy="991342"/>
          </a:xfrm>
        </p:spPr>
        <p:txBody>
          <a:bodyPr/>
          <a:lstStyle/>
          <a:p>
            <a:r>
              <a:rPr lang="lt-LT" dirty="0" smtClean="0">
                <a:latin typeface="Andalus" panose="02020603050405020304" pitchFamily="18" charset="-78"/>
                <a:cs typeface="Andalus" panose="02020603050405020304" pitchFamily="18" charset="-78"/>
              </a:rPr>
              <a:t>Kiekybiniai rodikliai</a:t>
            </a:r>
            <a:r>
              <a:rPr lang="en-US" dirty="0" smtClean="0">
                <a:latin typeface="Andalus" panose="02020603050405020304" pitchFamily="18" charset="-78"/>
                <a:cs typeface="Andalus" panose="02020603050405020304" pitchFamily="18" charset="-78"/>
              </a:rPr>
              <a:t> (1)</a:t>
            </a:r>
            <a:endParaRPr lang="en-US" dirty="0">
              <a:latin typeface="Andalus" panose="02020603050405020304" pitchFamily="18" charset="-78"/>
              <a:cs typeface="Andalus" panose="02020603050405020304" pitchFamily="18" charset="-78"/>
            </a:endParaRPr>
          </a:p>
        </p:txBody>
      </p:sp>
      <p:sp>
        <p:nvSpPr>
          <p:cNvPr id="3" name="Turinio vietos rezervavimo ženklas 2"/>
          <p:cNvSpPr>
            <a:spLocks noGrp="1"/>
          </p:cNvSpPr>
          <p:nvPr>
            <p:ph sz="quarter" idx="13"/>
          </p:nvPr>
        </p:nvSpPr>
        <p:spPr>
          <a:xfrm>
            <a:off x="1209988" y="1429556"/>
            <a:ext cx="10363826" cy="4971244"/>
          </a:xfrm>
        </p:spPr>
        <p:txBody>
          <a:bodyPr>
            <a:normAutofit fontScale="92500"/>
          </a:bodyPr>
          <a:lstStyle/>
          <a:p>
            <a:r>
              <a:rPr lang="en-US" sz="2200" dirty="0" err="1" smtClean="0"/>
              <a:t>Mokytoj</a:t>
            </a:r>
            <a:r>
              <a:rPr lang="lt-LT" sz="2200" dirty="0" smtClean="0"/>
              <a:t>ai </a:t>
            </a:r>
            <a:r>
              <a:rPr lang="en-US" sz="2200" dirty="0" smtClean="0"/>
              <a:t> </a:t>
            </a:r>
            <a:r>
              <a:rPr lang="en-US" sz="2200" dirty="0" err="1"/>
              <a:t>dalyvaus</a:t>
            </a:r>
            <a:r>
              <a:rPr lang="en-US" sz="2200" dirty="0"/>
              <a:t> 5 REFLECTUS </a:t>
            </a:r>
            <a:r>
              <a:rPr lang="en-US" sz="2200" dirty="0" err="1" smtClean="0"/>
              <a:t>seminaruose</a:t>
            </a:r>
            <a:r>
              <a:rPr lang="en-US" sz="2200" dirty="0" smtClean="0"/>
              <a:t> </a:t>
            </a:r>
            <a:r>
              <a:rPr lang="en-US" sz="2200" dirty="0" err="1"/>
              <a:t>ir</a:t>
            </a:r>
            <a:r>
              <a:rPr lang="en-US" sz="2200" dirty="0"/>
              <a:t> </a:t>
            </a:r>
            <a:r>
              <a:rPr lang="en-US" sz="2200" dirty="0" err="1"/>
              <a:t>taikys</a:t>
            </a:r>
            <a:r>
              <a:rPr lang="en-US" sz="2200" dirty="0"/>
              <a:t> </a:t>
            </a:r>
            <a:r>
              <a:rPr lang="en-US" sz="2200" dirty="0" err="1"/>
              <a:t>šią</a:t>
            </a:r>
            <a:r>
              <a:rPr lang="en-US" sz="2200" dirty="0"/>
              <a:t> </a:t>
            </a:r>
            <a:r>
              <a:rPr lang="en-US" sz="2200" dirty="0" err="1"/>
              <a:t>sistemą</a:t>
            </a:r>
            <a:r>
              <a:rPr lang="en-US" sz="2200" dirty="0"/>
              <a:t> </a:t>
            </a:r>
            <a:r>
              <a:rPr lang="en-US" sz="2200" dirty="0" err="1"/>
              <a:t>pamokose</a:t>
            </a:r>
            <a:r>
              <a:rPr lang="en-US" sz="2200" dirty="0"/>
              <a:t>. </a:t>
            </a:r>
            <a:endParaRPr lang="lt-LT" sz="2200" dirty="0" smtClean="0"/>
          </a:p>
          <a:p>
            <a:pPr marL="0" indent="0">
              <a:buNone/>
            </a:pPr>
            <a:r>
              <a:rPr lang="lt-LT" sz="2200" dirty="0" smtClean="0">
                <a:solidFill>
                  <a:schemeClr val="accent5">
                    <a:lumMod val="60000"/>
                    <a:lumOff val="40000"/>
                  </a:schemeClr>
                </a:solidFill>
              </a:rPr>
              <a:t>Remiantis pamokos </a:t>
            </a:r>
            <a:r>
              <a:rPr lang="lt-LT" sz="2200" dirty="0">
                <a:solidFill>
                  <a:schemeClr val="accent5">
                    <a:lumMod val="60000"/>
                    <a:lumOff val="40000"/>
                  </a:schemeClr>
                </a:solidFill>
              </a:rPr>
              <a:t>stebėjimo protokolu, 13, 16 punktų (vertinimo kriterijai, mokinių refleksija apie vertinimą) įvertis po 2 metų veiklos sieks 3,0, </a:t>
            </a:r>
            <a:r>
              <a:rPr lang="lt-LT" sz="2200" dirty="0">
                <a:solidFill>
                  <a:schemeClr val="accent5">
                    <a:lumMod val="75000"/>
                  </a:schemeClr>
                </a:solidFill>
              </a:rPr>
              <a:t>o tarpinis – 2,5. </a:t>
            </a:r>
            <a:endParaRPr lang="lt-LT" sz="2200" dirty="0" smtClean="0">
              <a:solidFill>
                <a:schemeClr val="accent5">
                  <a:lumMod val="75000"/>
                </a:schemeClr>
              </a:solidFill>
            </a:endParaRPr>
          </a:p>
          <a:p>
            <a:r>
              <a:rPr lang="lt-LT" sz="2200" dirty="0"/>
              <a:t>Gamtos mokslų ir technologijų dalykų  bent 30 proc. pamokų bus skiriama eksperimentavimui, tyrinėjimui ir praktinių įgūdžių </a:t>
            </a:r>
            <a:r>
              <a:rPr lang="lt-LT" sz="2200" dirty="0" smtClean="0"/>
              <a:t>ugdymui.</a:t>
            </a:r>
          </a:p>
          <a:p>
            <a:r>
              <a:rPr lang="lt-LT" sz="2200" dirty="0"/>
              <a:t>80 proc. mokytojų naudos IKT pamokose, bent kartą per 2 savaites organizuos ugdomąją veiklą naudodamiesi elektroninėmis mokymosi aplinkomis (EDUKA, EMA, e-testai ar kt.). </a:t>
            </a:r>
            <a:endParaRPr lang="lt-LT" sz="2200" dirty="0" smtClean="0"/>
          </a:p>
          <a:p>
            <a:pPr marL="0" indent="0">
              <a:buNone/>
            </a:pPr>
            <a:r>
              <a:rPr lang="lt-LT" sz="2200" dirty="0" smtClean="0">
                <a:solidFill>
                  <a:schemeClr val="accent5">
                    <a:lumMod val="60000"/>
                    <a:lumOff val="40000"/>
                  </a:schemeClr>
                </a:solidFill>
              </a:rPr>
              <a:t>„</a:t>
            </a:r>
            <a:r>
              <a:rPr lang="lt-LT" sz="2200" dirty="0">
                <a:solidFill>
                  <a:schemeClr val="accent5">
                    <a:lumMod val="60000"/>
                    <a:lumOff val="40000"/>
                  </a:schemeClr>
                </a:solidFill>
              </a:rPr>
              <a:t>IQES </a:t>
            </a:r>
            <a:r>
              <a:rPr lang="lt-LT" sz="2200" dirty="0" err="1">
                <a:solidFill>
                  <a:schemeClr val="accent5">
                    <a:lumMod val="60000"/>
                    <a:lumOff val="40000"/>
                  </a:schemeClr>
                </a:solidFill>
              </a:rPr>
              <a:t>online</a:t>
            </a:r>
            <a:r>
              <a:rPr lang="lt-LT" sz="2200" dirty="0">
                <a:solidFill>
                  <a:schemeClr val="accent5">
                    <a:lumMod val="60000"/>
                    <a:lumOff val="40000"/>
                  </a:schemeClr>
                </a:solidFill>
              </a:rPr>
              <a:t>“ mokinių apklausos „Ugdymas ir mokymasis“ rodiklio „Mokytojai įvairiais mokiniams patraukliais būdais pristato naują pamokos medžiagą“ įvertis – ne žemesnis nei 3,2, bus matuojamas 2022 m. </a:t>
            </a:r>
            <a:endParaRPr lang="lt-LT" sz="2200" dirty="0" smtClean="0">
              <a:solidFill>
                <a:schemeClr val="accent5">
                  <a:lumMod val="60000"/>
                  <a:lumOff val="40000"/>
                </a:schemeClr>
              </a:solidFill>
            </a:endParaRPr>
          </a:p>
          <a:p>
            <a:endParaRPr lang="en-US" dirty="0">
              <a:solidFill>
                <a:schemeClr val="accent6">
                  <a:lumMod val="50000"/>
                </a:schemeClr>
              </a:solidFill>
            </a:endParaRPr>
          </a:p>
          <a:p>
            <a:endParaRPr lang="lt-LT" dirty="0" smtClean="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93" y="230930"/>
            <a:ext cx="8651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318672"/>
      </p:ext>
    </p:extLst>
  </p:cSld>
  <p:clrMapOvr>
    <a:masterClrMapping/>
  </p:clrMapOvr>
</p:sld>
</file>

<file path=ppt/theme/theme1.xml><?xml version="1.0" encoding="utf-8"?>
<a:theme xmlns:a="http://schemas.openxmlformats.org/drawingml/2006/main" name="Lašelis">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Lašelis</Template>
  <TotalTime>171</TotalTime>
  <Words>1117</Words>
  <Application>Microsoft Office PowerPoint</Application>
  <PresentationFormat>Plačiaekranė</PresentationFormat>
  <Paragraphs>102</Paragraphs>
  <Slides>22</Slides>
  <Notes>0</Notes>
  <HiddenSlides>0</HiddenSlides>
  <MMClips>0</MMClips>
  <ScaleCrop>false</ScaleCrop>
  <HeadingPairs>
    <vt:vector size="6" baseType="variant">
      <vt:variant>
        <vt:lpstr>Naudojami šriftai</vt:lpstr>
      </vt:variant>
      <vt:variant>
        <vt:i4>6</vt:i4>
      </vt:variant>
      <vt:variant>
        <vt:lpstr>Tema</vt:lpstr>
      </vt:variant>
      <vt:variant>
        <vt:i4>1</vt:i4>
      </vt:variant>
      <vt:variant>
        <vt:lpstr>Skaidrių pavadinimai</vt:lpstr>
      </vt:variant>
      <vt:variant>
        <vt:i4>22</vt:i4>
      </vt:variant>
    </vt:vector>
  </HeadingPairs>
  <TitlesOfParts>
    <vt:vector size="29" baseType="lpstr">
      <vt:lpstr>Andalus</vt:lpstr>
      <vt:lpstr>Arial</vt:lpstr>
      <vt:lpstr>Calibri</vt:lpstr>
      <vt:lpstr>Times New Roman</vt:lpstr>
      <vt:lpstr>Tw Cen MT</vt:lpstr>
      <vt:lpstr>Wingdings</vt:lpstr>
      <vt:lpstr>Lašelis</vt:lpstr>
      <vt:lpstr>KOKYBĖS KREPŠELIS</vt:lpstr>
      <vt:lpstr>Darbo grupė</vt:lpstr>
      <vt:lpstr>Tikslas, uždaviniai</vt:lpstr>
      <vt:lpstr>TIKSLAS. UŽDAVINIAI</vt:lpstr>
      <vt:lpstr>1. Uždavinys          Gerinti pamokos organizavimo kokybę per įtraukiantį ir savivaldų mokymąsi.</vt:lpstr>
      <vt:lpstr>1. Uždavinys          Gerinti pamokos organizavimo kokybę per įtraukiantį ir savivaldų mokymąsi.</vt:lpstr>
      <vt:lpstr>2 Uždavinys. Teikti savalaikę švietimo pagalbą mokiniams personalizuojant ugdymą bei kuriant saugias ir bendradarbiavimu paremtas edukacines aplinkas.</vt:lpstr>
      <vt:lpstr>Kiekybiniai rodikliai</vt:lpstr>
      <vt:lpstr>Kiekybiniai rodikliai (1)</vt:lpstr>
      <vt:lpstr>Kiekybiniai rodikliai (2)</vt:lpstr>
      <vt:lpstr>Kiekybiniai rodikliai (3)</vt:lpstr>
      <vt:lpstr>Kiekybiniai rodikliai (4)</vt:lpstr>
      <vt:lpstr>Kiekybiniai rodikliai (1)</vt:lpstr>
      <vt:lpstr>Kiekybiniai rodikliai (2)</vt:lpstr>
      <vt:lpstr>Kokybiniai rodikliai</vt:lpstr>
      <vt:lpstr>Kokybiniai rodikliai (1)</vt:lpstr>
      <vt:lpstr>Kokybiniai rodikliai (2)</vt:lpstr>
      <vt:lpstr>Kokybiniai rodikliai (3)</vt:lpstr>
      <vt:lpstr>Kokybiniai rodikliai (4)</vt:lpstr>
      <vt:lpstr>Prekės ir paslaugos 2020-2021 m.m.  20532,00 Eur. (1)</vt:lpstr>
      <vt:lpstr>Prekės ir paslaugos 2020-2021 m.m.  20532 Eur (2) </vt:lpstr>
      <vt:lpstr>Sėkmės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KOKYBĖS KREPŠELIS</dc:title>
  <dc:creator>Direktore</dc:creator>
  <cp:lastModifiedBy>Direktore</cp:lastModifiedBy>
  <cp:revision>19</cp:revision>
  <dcterms:created xsi:type="dcterms:W3CDTF">2020-10-25T20:43:08Z</dcterms:created>
  <dcterms:modified xsi:type="dcterms:W3CDTF">2020-10-25T23:35:03Z</dcterms:modified>
</cp:coreProperties>
</file>